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2.xml" ContentType="application/vnd.openxmlformats-officedocument.presentationml.comments+xml"/>
  <Override PartName="/ppt/notesSlides/notesSlide11.xml" ContentType="application/vnd.openxmlformats-officedocument.presentationml.notesSlide+xml"/>
  <Override PartName="/ppt/comments/comment3.xml" ContentType="application/vnd.openxmlformats-officedocument.presentationml.comments+xml"/>
  <Override PartName="/ppt/notesSlides/notesSlide12.xml" ContentType="application/vnd.openxmlformats-officedocument.presentationml.notesSlide+xml"/>
  <Override PartName="/ppt/comments/comment4.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embeddedFontLst>
    <p:embeddedFont>
      <p:font typeface="Helvetica Neue" panose="020B0604020202020204" charset="0"/>
      <p:regular r:id="rId15"/>
      <p:bold r:id="rId16"/>
      <p:italic r:id="rId17"/>
      <p:boldItalic r:id="rId18"/>
    </p:embeddedFont>
    <p:embeddedFont>
      <p:font typeface="Roboto" panose="02000000000000000000" pitchFamily="2"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7" roundtripDataSignature="AMtx7mgQVrKyJwPk4yp1eNSqDWb01EmmM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qui Stone" initials="JS" lastIdx="13" clrIdx="0">
    <p:extLst>
      <p:ext uri="{19B8F6BF-5375-455C-9EA6-DF929625EA0E}">
        <p15:presenceInfo xmlns:p15="http://schemas.microsoft.com/office/powerpoint/2012/main" userId="Jacqui Ston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2" autoAdjust="0"/>
    <p:restoredTop sz="93447" autoAdjust="0"/>
  </p:normalViewPr>
  <p:slideViewPr>
    <p:cSldViewPr snapToGrid="0">
      <p:cViewPr>
        <p:scale>
          <a:sx n="110" d="100"/>
          <a:sy n="110" d="100"/>
        </p:scale>
        <p:origin x="16" y="-12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504"/>
    </p:cViewPr>
  </p:sorterViewPr>
  <p:notesViewPr>
    <p:cSldViewPr snapToGrid="0">
      <p:cViewPr>
        <p:scale>
          <a:sx n="110" d="100"/>
          <a:sy n="110" d="100"/>
        </p:scale>
        <p:origin x="1348" y="-17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customschemas.google.com/relationships/presentationmetadata" Target="metadata"/><Relationship Id="rId30"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1-09T16:55:34.617" idx="11">
    <p:pos x="10" y="10"/>
    <p:text>Also mention 'background' class option?</p:text>
    <p:extLst>
      <p:ext uri="{C676402C-5697-4E1C-873F-D02D1690AC5C}">
        <p15:threadingInfo xmlns:p15="http://schemas.microsoft.com/office/powerpoint/2012/main" timeZoneBias="-6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4-01-09T17:00:36.424" idx="13">
    <p:pos x="10" y="10"/>
    <p:text>Does the Notes text need to be revised?</p:text>
    <p:extLst>
      <p:ext uri="{C676402C-5697-4E1C-873F-D02D1690AC5C}">
        <p15:threadingInfo xmlns:p15="http://schemas.microsoft.com/office/powerpoint/2012/main" timeZoneBias="-6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4-01-08T15:24:28.172" idx="3">
    <p:pos x="10" y="10"/>
    <p:text>Replace or delete the notes text for this slide (slide 11).</p:text>
    <p:extLst>
      <p:ext uri="{C676402C-5697-4E1C-873F-D02D1690AC5C}">
        <p15:threadingInfo xmlns:p15="http://schemas.microsoft.com/office/powerpoint/2012/main" timeZoneBias="-66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4-01-08T15:33:38.567" idx="5">
    <p:pos x="146" y="146"/>
    <p:text>In the Notes, please review the text to see if some can be deleted (and if any new text is needed). The latter part: 'Take at least 20 pictures while rotating the image. Note: Data sets of 20 or more images increase the accuracy of the AI models. However, the AI training process takes longer to complete with data sets that are significantly larger. 
Release the button to change the grip on the image. 
Continue taking pictures.'</p:text>
    <p:extLst>
      <p:ext uri="{C676402C-5697-4E1C-873F-D02D1690AC5C}">
        <p15:threadingInfo xmlns:p15="http://schemas.microsoft.com/office/powerpoint/2012/main" timeZoneBias="-6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AU"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teachablemachine.withgoogle.com/models/m055oRtd7/"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teachablemachine.withgoogle.com/models/m055oRtd7/"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1200"/>
              </a:spcAft>
              <a:buClr>
                <a:schemeClr val="dk1"/>
              </a:buClr>
              <a:buSzPts val="1100"/>
              <a:buFont typeface="Arial"/>
              <a:buNone/>
            </a:pPr>
            <a:r>
              <a:rPr lang="en-AU" sz="1100" dirty="0">
                <a:latin typeface="Roboto"/>
                <a:ea typeface="Roboto"/>
                <a:cs typeface="Roboto"/>
                <a:sym typeface="Roboto"/>
              </a:rPr>
              <a:t>Demonstrate the Teachable </a:t>
            </a:r>
            <a:r>
              <a:rPr lang="en-AU" sz="1100">
                <a:latin typeface="Roboto"/>
                <a:ea typeface="Roboto"/>
                <a:cs typeface="Roboto"/>
                <a:sym typeface="Roboto"/>
              </a:rPr>
              <a:t>Machine </a:t>
            </a:r>
            <a:r>
              <a:rPr lang="en-AU" sz="1100" u="none">
                <a:solidFill>
                  <a:srgbClr val="1155CC"/>
                </a:solidFill>
                <a:latin typeface="Roboto"/>
                <a:ea typeface="Roboto"/>
                <a:cs typeface="Roboto"/>
                <a:sym typeface="Roboto"/>
                <a:hlinkClick r:id="rId3">
                  <a:extLst>
                    <a:ext uri="{A12FA001-AC4F-418D-AE19-62706E023703}">
                      <ahyp:hlinkClr xmlns:ahyp="http://schemas.microsoft.com/office/drawing/2018/hyperlinkcolor" val="tx"/>
                    </a:ext>
                  </a:extLst>
                </a:hlinkClick>
              </a:rPr>
              <a:t>model</a:t>
            </a:r>
            <a:r>
              <a:rPr lang="en-AU" sz="1100">
                <a:latin typeface="Roboto"/>
                <a:ea typeface="Roboto"/>
                <a:cs typeface="Roboto"/>
                <a:sym typeface="Roboto"/>
              </a:rPr>
              <a:t> that </a:t>
            </a:r>
            <a:r>
              <a:rPr lang="en-AU" sz="1100" dirty="0">
                <a:latin typeface="Roboto"/>
                <a:ea typeface="Roboto"/>
                <a:cs typeface="Roboto"/>
                <a:sym typeface="Roboto"/>
              </a:rPr>
              <a:t>has been trained to recognise fractions represented as parts of a circle. It will work best for your demonstration circles represented as fractions on a white background.</a:t>
            </a:r>
            <a:endParaRPr dirty="0"/>
          </a:p>
        </p:txBody>
      </p:sp>
      <p:sp>
        <p:nvSpPr>
          <p:cNvPr id="87" name="Google Shape;87;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a38446fe1b_0_1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1200"/>
              </a:spcBef>
              <a:spcAft>
                <a:spcPts val="0"/>
              </a:spcAft>
              <a:buNone/>
            </a:pPr>
            <a:r>
              <a:rPr lang="en-AU" sz="1100" dirty="0">
                <a:latin typeface="Arial"/>
                <a:ea typeface="Arial"/>
                <a:cs typeface="Arial"/>
                <a:sym typeface="Arial"/>
              </a:rPr>
              <a:t>Show the quarter circle image to the camera and press and hold the ‘Hold to Record’ button.  </a:t>
            </a:r>
            <a:endParaRPr sz="1100" dirty="0">
              <a:latin typeface="Arial"/>
              <a:ea typeface="Arial"/>
              <a:cs typeface="Arial"/>
              <a:sym typeface="Arial"/>
            </a:endParaRPr>
          </a:p>
          <a:p>
            <a:pPr marL="0" lvl="0" indent="0" algn="l" rtl="0">
              <a:spcBef>
                <a:spcPts val="1200"/>
              </a:spcBef>
              <a:spcAft>
                <a:spcPts val="0"/>
              </a:spcAft>
              <a:buNone/>
            </a:pPr>
            <a:r>
              <a:rPr lang="en-AU" sz="1100" dirty="0">
                <a:latin typeface="Arial"/>
                <a:ea typeface="Arial"/>
                <a:cs typeface="Arial"/>
                <a:sym typeface="Arial"/>
              </a:rPr>
              <a:t>Take at least 20 </a:t>
            </a:r>
            <a:r>
              <a:rPr lang="en-AU" sz="1100">
                <a:latin typeface="Arial"/>
                <a:ea typeface="Arial"/>
                <a:cs typeface="Arial"/>
                <a:sym typeface="Arial"/>
              </a:rPr>
              <a:t>pictures while </a:t>
            </a:r>
            <a:r>
              <a:rPr lang="en-AU" sz="1100" dirty="0">
                <a:latin typeface="Arial"/>
                <a:ea typeface="Arial"/>
                <a:cs typeface="Arial"/>
                <a:sym typeface="Arial"/>
              </a:rPr>
              <a:t>rotating the image. </a:t>
            </a:r>
            <a:endParaRPr sz="1100" dirty="0">
              <a:latin typeface="Arial"/>
              <a:ea typeface="Arial"/>
              <a:cs typeface="Arial"/>
              <a:sym typeface="Arial"/>
            </a:endParaRPr>
          </a:p>
          <a:p>
            <a:pPr marL="0" lvl="0" indent="0" algn="l" rtl="0">
              <a:spcBef>
                <a:spcPts val="1200"/>
              </a:spcBef>
              <a:spcAft>
                <a:spcPts val="0"/>
              </a:spcAft>
              <a:buNone/>
            </a:pPr>
            <a:r>
              <a:rPr lang="en-AU" sz="1100" dirty="0">
                <a:latin typeface="Arial"/>
                <a:ea typeface="Arial"/>
                <a:cs typeface="Arial"/>
                <a:sym typeface="Arial"/>
              </a:rPr>
              <a:t>Release the button to change the grip on the image. </a:t>
            </a:r>
            <a:endParaRPr sz="1100" dirty="0">
              <a:latin typeface="Arial"/>
              <a:ea typeface="Arial"/>
              <a:cs typeface="Arial"/>
              <a:sym typeface="Arial"/>
            </a:endParaRPr>
          </a:p>
          <a:p>
            <a:pPr marL="0" lvl="0" indent="0" algn="l" rtl="0">
              <a:spcBef>
                <a:spcPts val="1200"/>
              </a:spcBef>
              <a:spcAft>
                <a:spcPts val="1200"/>
              </a:spcAft>
              <a:buNone/>
            </a:pPr>
            <a:r>
              <a:rPr lang="en-AU" sz="1100" dirty="0">
                <a:latin typeface="Arial"/>
                <a:ea typeface="Arial"/>
                <a:cs typeface="Arial"/>
                <a:sym typeface="Arial"/>
              </a:rPr>
              <a:t>Continue taking pictures. </a:t>
            </a:r>
            <a:endParaRPr dirty="0"/>
          </a:p>
        </p:txBody>
      </p:sp>
      <p:sp>
        <p:nvSpPr>
          <p:cNvPr id="208" name="Google Shape;208;g2a38446fe1b_0_1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a38446fe1b_0_1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1200"/>
              </a:spcBef>
              <a:spcAft>
                <a:spcPts val="0"/>
              </a:spcAft>
              <a:buNone/>
            </a:pPr>
            <a:r>
              <a:rPr lang="en-AU" sz="1100" dirty="0">
                <a:latin typeface="Arial"/>
                <a:ea typeface="Arial"/>
                <a:cs typeface="Arial"/>
                <a:sym typeface="Arial"/>
              </a:rPr>
              <a:t>Show the quarter circle image to the camera and press and hold the ‘Hold to Record’ button.  </a:t>
            </a:r>
            <a:endParaRPr sz="1100" dirty="0">
              <a:latin typeface="Arial"/>
              <a:ea typeface="Arial"/>
              <a:cs typeface="Arial"/>
              <a:sym typeface="Arial"/>
            </a:endParaRPr>
          </a:p>
          <a:p>
            <a:pPr marL="0" lvl="0" indent="0" algn="l" rtl="0">
              <a:spcBef>
                <a:spcPts val="1200"/>
              </a:spcBef>
              <a:spcAft>
                <a:spcPts val="0"/>
              </a:spcAft>
              <a:buNone/>
            </a:pPr>
            <a:r>
              <a:rPr lang="en-AU" sz="1100" dirty="0">
                <a:latin typeface="Arial"/>
                <a:ea typeface="Arial"/>
                <a:cs typeface="Arial"/>
                <a:sym typeface="Arial"/>
              </a:rPr>
              <a:t>Take at least 20 pictures whilst rotating the image. </a:t>
            </a:r>
            <a:endParaRPr sz="1100" dirty="0">
              <a:latin typeface="Arial"/>
              <a:ea typeface="Arial"/>
              <a:cs typeface="Arial"/>
              <a:sym typeface="Arial"/>
            </a:endParaRPr>
          </a:p>
          <a:p>
            <a:pPr marL="0" lvl="0" indent="0" algn="l" rtl="0">
              <a:spcBef>
                <a:spcPts val="1200"/>
              </a:spcBef>
              <a:spcAft>
                <a:spcPts val="0"/>
              </a:spcAft>
              <a:buNone/>
            </a:pPr>
            <a:r>
              <a:rPr lang="en-AU" sz="1100" dirty="0">
                <a:latin typeface="Arial"/>
                <a:ea typeface="Arial"/>
                <a:cs typeface="Arial"/>
                <a:sym typeface="Arial"/>
              </a:rPr>
              <a:t>Release the button to change the grip on the image. </a:t>
            </a:r>
            <a:endParaRPr sz="1100" dirty="0">
              <a:latin typeface="Arial"/>
              <a:ea typeface="Arial"/>
              <a:cs typeface="Arial"/>
              <a:sym typeface="Arial"/>
            </a:endParaRPr>
          </a:p>
          <a:p>
            <a:pPr marL="0" lvl="0" indent="0" algn="l" rtl="0">
              <a:spcBef>
                <a:spcPts val="1200"/>
              </a:spcBef>
              <a:spcAft>
                <a:spcPts val="1200"/>
              </a:spcAft>
              <a:buNone/>
            </a:pPr>
            <a:r>
              <a:rPr lang="en-AU" sz="1100" dirty="0">
                <a:latin typeface="Arial"/>
                <a:ea typeface="Arial"/>
                <a:cs typeface="Arial"/>
                <a:sym typeface="Arial"/>
              </a:rPr>
              <a:t>Continue taking pictures. </a:t>
            </a:r>
            <a:endParaRPr dirty="0"/>
          </a:p>
        </p:txBody>
      </p:sp>
      <p:sp>
        <p:nvSpPr>
          <p:cNvPr id="221" name="Google Shape;221;g2a38446fe1b_0_1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a38446fe1b_0_14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1200"/>
              </a:spcBef>
              <a:spcAft>
                <a:spcPts val="0"/>
              </a:spcAft>
              <a:buNone/>
            </a:pPr>
            <a:r>
              <a:rPr lang="en-AU" sz="1100" dirty="0">
                <a:latin typeface="Arial"/>
                <a:ea typeface="Arial"/>
                <a:cs typeface="Arial"/>
                <a:sym typeface="Arial"/>
              </a:rPr>
              <a:t>After the training process is complete, check to see if it works by holding up your images one at a time and watch the accuracy line. In the picture, the AI correctly identifies the image as depicting a half circle. Take at least 20 pictures while rotating the image. </a:t>
            </a:r>
            <a:r>
              <a:rPr lang="en-AU" sz="1100" dirty="0">
                <a:latin typeface="Helvetica Neue"/>
                <a:ea typeface="Helvetica Neue"/>
                <a:cs typeface="Helvetica Neue"/>
                <a:sym typeface="Helvetica Neue"/>
              </a:rPr>
              <a:t>Note: Data sets of 20 or more images increase the accuracy of the AI models. However, the AI training process takes longer to complete with data sets that are significantly larger. </a:t>
            </a:r>
            <a:endParaRPr dirty="0"/>
          </a:p>
        </p:txBody>
      </p:sp>
      <p:sp>
        <p:nvSpPr>
          <p:cNvPr id="234" name="Google Shape;234;g2a38446fe1b_0_1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a38446fe1b_0_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en-AU" sz="1100" dirty="0">
                <a:latin typeface="Roboto"/>
                <a:ea typeface="Roboto"/>
                <a:cs typeface="Roboto"/>
                <a:sym typeface="Roboto"/>
              </a:rPr>
              <a:t>Demonstrate the Teachable Machine </a:t>
            </a:r>
            <a:r>
              <a:rPr lang="en-AU" sz="1100" u="sng" dirty="0">
                <a:solidFill>
                  <a:srgbClr val="1155CC"/>
                </a:solidFill>
                <a:latin typeface="Roboto"/>
                <a:ea typeface="Roboto"/>
                <a:cs typeface="Roboto"/>
                <a:sym typeface="Roboto"/>
                <a:hlinkClick r:id="rId3">
                  <a:extLst>
                    <a:ext uri="{A12FA001-AC4F-418D-AE19-62706E023703}">
                      <ahyp:hlinkClr xmlns:ahyp="http://schemas.microsoft.com/office/drawing/2018/hyperlinkcolor" val="tx"/>
                    </a:ext>
                  </a:extLst>
                </a:hlinkClick>
              </a:rPr>
              <a:t>model </a:t>
            </a:r>
            <a:r>
              <a:rPr lang="en-AU" sz="1100" dirty="0">
                <a:latin typeface="Roboto"/>
                <a:ea typeface="Roboto"/>
                <a:cs typeface="Roboto"/>
                <a:sym typeface="Roboto"/>
              </a:rPr>
              <a:t>that has been trained to recognise fractions represented as parts of a circle. It will work best for your demonstration circles represented as fractions on a white background.</a:t>
            </a:r>
            <a:endParaRPr sz="1100" dirty="0">
              <a:latin typeface="Roboto"/>
              <a:ea typeface="Roboto"/>
              <a:cs typeface="Roboto"/>
              <a:sym typeface="Roboto"/>
            </a:endParaRPr>
          </a:p>
          <a:p>
            <a:pPr marL="0" lvl="0" indent="0" algn="l" rtl="0">
              <a:lnSpc>
                <a:spcPct val="115000"/>
              </a:lnSpc>
              <a:spcBef>
                <a:spcPts val="1200"/>
              </a:spcBef>
              <a:spcAft>
                <a:spcPts val="1200"/>
              </a:spcAft>
              <a:buNone/>
            </a:pPr>
            <a:r>
              <a:rPr lang="en-AU" sz="1100" dirty="0">
                <a:latin typeface="Roboto"/>
                <a:ea typeface="Roboto"/>
                <a:cs typeface="Roboto"/>
                <a:sym typeface="Roboto"/>
              </a:rPr>
              <a:t>The model will open in another tab. </a:t>
            </a:r>
            <a:endParaRPr sz="1100" dirty="0">
              <a:latin typeface="Roboto"/>
              <a:ea typeface="Roboto"/>
              <a:cs typeface="Roboto"/>
              <a:sym typeface="Roboto"/>
            </a:endParaRPr>
          </a:p>
        </p:txBody>
      </p:sp>
      <p:sp>
        <p:nvSpPr>
          <p:cNvPr id="98" name="Google Shape;98;g2a38446fe1b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a38446fe1b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AU" dirty="0"/>
              <a:t>We are using Teachable Machine to train </a:t>
            </a:r>
            <a:r>
              <a:rPr lang="en-AU"/>
              <a:t>our AI. Here </a:t>
            </a:r>
            <a:r>
              <a:rPr lang="en-AU" dirty="0"/>
              <a:t>are the steps you need to take. </a:t>
            </a:r>
            <a:endParaRPr dirty="0"/>
          </a:p>
        </p:txBody>
      </p:sp>
      <p:sp>
        <p:nvSpPr>
          <p:cNvPr id="110" name="Google Shape;110;g2a38446fe1b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a38446fe1b_0_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AU" dirty="0"/>
              <a:t>We are using Teachable Machine to train </a:t>
            </a:r>
            <a:r>
              <a:rPr lang="en-AU"/>
              <a:t>our AI.</a:t>
            </a:r>
            <a:endParaRPr dirty="0"/>
          </a:p>
        </p:txBody>
      </p:sp>
      <p:sp>
        <p:nvSpPr>
          <p:cNvPr id="122" name="Google Shape;122;g2a38446fe1b_0_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a38446fe1b_0_4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AU" dirty="0"/>
              <a:t>We are using Teachable Machine to train </a:t>
            </a:r>
            <a:r>
              <a:rPr lang="en-AU"/>
              <a:t>our AI.</a:t>
            </a:r>
            <a:endParaRPr dirty="0"/>
          </a:p>
        </p:txBody>
      </p:sp>
      <p:sp>
        <p:nvSpPr>
          <p:cNvPr id="136" name="Google Shape;136;g2a38446fe1b_0_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a38446fe1b_0_6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AU" dirty="0"/>
              <a:t>We are using Teachable Machine to train </a:t>
            </a:r>
            <a:r>
              <a:rPr lang="en-AU"/>
              <a:t>our AI.</a:t>
            </a:r>
            <a:endParaRPr dirty="0"/>
          </a:p>
        </p:txBody>
      </p:sp>
      <p:sp>
        <p:nvSpPr>
          <p:cNvPr id="153" name="Google Shape;153;g2a38446fe1b_0_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a38446fe1b_0_7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AU" dirty="0"/>
              <a:t>Now we have our four fractions set up ready to train. </a:t>
            </a:r>
            <a:endParaRPr dirty="0"/>
          </a:p>
        </p:txBody>
      </p:sp>
      <p:sp>
        <p:nvSpPr>
          <p:cNvPr id="166" name="Google Shape;166;g2a38446fe1b_0_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2a38446fe1b_0_9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AU" dirty="0"/>
              <a:t>As you explain this stage, remind students when recording using webcam to avoid recording their image as part of process, just to be safe and use responsible practices. </a:t>
            </a:r>
            <a:endParaRPr dirty="0"/>
          </a:p>
        </p:txBody>
      </p:sp>
      <p:sp>
        <p:nvSpPr>
          <p:cNvPr id="179" name="Google Shape;179;g2a38446fe1b_0_9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2a38446fe1b_0_10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1200"/>
              </a:spcBef>
              <a:spcAft>
                <a:spcPts val="0"/>
              </a:spcAft>
              <a:buNone/>
            </a:pPr>
            <a:r>
              <a:rPr lang="en-AU" sz="1100" dirty="0">
                <a:latin typeface="Arial"/>
                <a:ea typeface="Arial"/>
                <a:cs typeface="Arial"/>
                <a:sym typeface="Arial"/>
              </a:rPr>
              <a:t>Show the quarter circle image to the camera and press and hold the ‘Hold to Record’ button.  </a:t>
            </a:r>
            <a:endParaRPr sz="1100" dirty="0">
              <a:latin typeface="Arial"/>
              <a:ea typeface="Arial"/>
              <a:cs typeface="Arial"/>
              <a:sym typeface="Arial"/>
            </a:endParaRPr>
          </a:p>
          <a:p>
            <a:pPr marL="0" lvl="0" indent="0" algn="l" rtl="0">
              <a:spcBef>
                <a:spcPts val="1200"/>
              </a:spcBef>
              <a:spcAft>
                <a:spcPts val="0"/>
              </a:spcAft>
              <a:buNone/>
            </a:pPr>
            <a:r>
              <a:rPr lang="en-AU" sz="1100" dirty="0">
                <a:latin typeface="Arial"/>
                <a:ea typeface="Arial"/>
                <a:cs typeface="Arial"/>
                <a:sym typeface="Arial"/>
              </a:rPr>
              <a:t>Take at least 20 </a:t>
            </a:r>
            <a:r>
              <a:rPr lang="en-AU" sz="1100">
                <a:latin typeface="Arial"/>
                <a:ea typeface="Arial"/>
                <a:cs typeface="Arial"/>
                <a:sym typeface="Arial"/>
              </a:rPr>
              <a:t>pictures while </a:t>
            </a:r>
            <a:r>
              <a:rPr lang="en-AU" sz="1100" dirty="0">
                <a:latin typeface="Arial"/>
                <a:ea typeface="Arial"/>
                <a:cs typeface="Arial"/>
                <a:sym typeface="Arial"/>
              </a:rPr>
              <a:t>rotating the image. </a:t>
            </a:r>
            <a:endParaRPr sz="1100" dirty="0">
              <a:latin typeface="Arial"/>
              <a:ea typeface="Arial"/>
              <a:cs typeface="Arial"/>
              <a:sym typeface="Arial"/>
            </a:endParaRPr>
          </a:p>
          <a:p>
            <a:pPr marL="0" lvl="0" indent="0" algn="l" rtl="0">
              <a:spcBef>
                <a:spcPts val="1200"/>
              </a:spcBef>
              <a:spcAft>
                <a:spcPts val="0"/>
              </a:spcAft>
              <a:buNone/>
            </a:pPr>
            <a:r>
              <a:rPr lang="en-AU" sz="1100" dirty="0">
                <a:latin typeface="Arial"/>
                <a:ea typeface="Arial"/>
                <a:cs typeface="Arial"/>
                <a:sym typeface="Arial"/>
              </a:rPr>
              <a:t>Release the button to change the grip on the image. </a:t>
            </a:r>
            <a:endParaRPr sz="1100" dirty="0">
              <a:latin typeface="Arial"/>
              <a:ea typeface="Arial"/>
              <a:cs typeface="Arial"/>
              <a:sym typeface="Arial"/>
            </a:endParaRPr>
          </a:p>
          <a:p>
            <a:pPr marL="0" lvl="0" indent="0" algn="l" rtl="0">
              <a:spcBef>
                <a:spcPts val="1200"/>
              </a:spcBef>
              <a:spcAft>
                <a:spcPts val="1200"/>
              </a:spcAft>
              <a:buClr>
                <a:schemeClr val="dk1"/>
              </a:buClr>
              <a:buSzPts val="1100"/>
              <a:buFont typeface="Arial"/>
              <a:buNone/>
            </a:pPr>
            <a:r>
              <a:rPr lang="en-AU" sz="1100" dirty="0">
                <a:latin typeface="Arial"/>
                <a:ea typeface="Arial"/>
                <a:cs typeface="Arial"/>
                <a:sym typeface="Arial"/>
              </a:rPr>
              <a:t>Continue taking pictures. </a:t>
            </a:r>
            <a:endParaRPr dirty="0"/>
          </a:p>
        </p:txBody>
      </p:sp>
      <p:sp>
        <p:nvSpPr>
          <p:cNvPr id="194" name="Google Shape;194;g2a38446fe1b_0_10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
        <p:cNvGrpSpPr/>
        <p:nvPr/>
      </p:nvGrpSpPr>
      <p:grpSpPr>
        <a:xfrm>
          <a:off x="0" y="0"/>
          <a:ext cx="0" cy="0"/>
          <a:chOff x="0" y="0"/>
          <a:chExt cx="0" cy="0"/>
        </a:xfrm>
      </p:grpSpPr>
      <p:sp>
        <p:nvSpPr>
          <p:cNvPr id="17" name="Google Shape;17;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8" name="Google Shape;18;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9" name="Google Shape;19;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12"/>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6" name="Google Shape;76;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7" name="Google Shape;77;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8" name="Google Shape;78;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13"/>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13"/>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2" name="Google Shape;82;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3" name="Google Shape;83;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4" name="Google Shape;84;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0"/>
        <p:cNvGrpSpPr/>
        <p:nvPr/>
      </p:nvGrpSpPr>
      <p:grpSpPr>
        <a:xfrm>
          <a:off x="0" y="0"/>
          <a:ext cx="0" cy="0"/>
          <a:chOff x="0" y="0"/>
          <a:chExt cx="0" cy="0"/>
        </a:xfrm>
      </p:grpSpPr>
      <p:sp>
        <p:nvSpPr>
          <p:cNvPr id="21" name="Google Shape;21;p4"/>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3" name="Google Shape;23;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4" name="Google Shape;24;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5" name="Google Shape;25;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9" name="Google Shape;29;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0" name="Google Shape;30;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1" name="Google Shape;31;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5" name="Google Shape;35;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6" name="Google Shape;36;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7" name="Google Shape;37;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2" name="Google Shape;42;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3" name="Google Shape;43;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4" name="Google Shape;44;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8" name="Google Shape;48;p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9" name="Google Shape;49;p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0" name="Google Shape;50;p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7" name="Google Shape;57;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8" name="Google Shape;58;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10"/>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1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2" name="Google Shape;62;p1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3" name="Google Shape;63;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4" name="Google Shape;64;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5" name="Google Shape;65;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1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11"/>
          <p:cNvSpPr>
            <a:spLocks noGrp="1"/>
          </p:cNvSpPr>
          <p:nvPr>
            <p:ph type="pic" idx="2"/>
          </p:nvPr>
        </p:nvSpPr>
        <p:spPr>
          <a:xfrm>
            <a:off x="1792288" y="612775"/>
            <a:ext cx="5486400" cy="4114800"/>
          </a:xfrm>
          <a:prstGeom prst="rect">
            <a:avLst/>
          </a:prstGeom>
          <a:noFill/>
          <a:ln>
            <a:noFill/>
          </a:ln>
        </p:spPr>
      </p:sp>
      <p:sp>
        <p:nvSpPr>
          <p:cNvPr id="69" name="Google Shape;69;p1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0" name="Google Shape;70;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1" name="Google Shape;71;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2" name="Google Shape;72;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3" name="Google Shape;13;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4" name="Google Shape;14;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AU"/>
              <a:t>‹#›</a:t>
            </a:fld>
            <a:endParaRPr dirty="0"/>
          </a:p>
        </p:txBody>
      </p:sp>
      <p:sp>
        <p:nvSpPr>
          <p:cNvPr id="15" name="Google Shape;15;p2"/>
          <p:cNvSpPr txBox="1"/>
          <p:nvPr/>
        </p:nvSpPr>
        <p:spPr>
          <a:xfrm>
            <a:off x="4296537" y="63500"/>
            <a:ext cx="585788" cy="18288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AU" sz="1200" b="0" i="0" u="none" strike="noStrike" cap="none" dirty="0">
                <a:solidFill>
                  <a:srgbClr val="000000"/>
                </a:solidFill>
                <a:latin typeface="Calibri"/>
                <a:ea typeface="Calibri"/>
                <a:cs typeface="Calibri"/>
                <a:sym typeface="Calibri"/>
              </a:rPr>
              <a:t>OFFICIAL</a:t>
            </a:r>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comments" Target="../comments/comment2.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16.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comments" Target="../comments/comment3.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17.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comments" Target="../comments/comment4.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18.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s://teachablemachine.withgoogle.com/models/m055oRtd7/"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6.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comments" Target="../comments/comment1.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11.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12.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hyperlink" Target="https://www.flaticon.com/free-icons/danger%22%20title=%22danger%20icons%22%3EDanger%20icons%20created%20by%20Freepik%20-%20Flaticon%3C/a%3E" TargetMode="Externa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15.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a:extLst>
              <a:ext uri="{C183D7F6-B498-43B3-948B-1728B52AA6E4}">
                <adec:decorative xmlns:adec="http://schemas.microsoft.com/office/drawing/2017/decorative" val="1"/>
              </a:ext>
            </a:extLst>
          </p:cNvPr>
          <p:cNvPicPr preferRelativeResize="0"/>
          <p:nvPr/>
        </p:nvPicPr>
        <p:blipFill rotWithShape="1">
          <a:blip r:embed="rId3">
            <a:alphaModFix/>
          </a:blip>
          <a:srcRect b="67916"/>
          <a:stretch/>
        </p:blipFill>
        <p:spPr>
          <a:xfrm>
            <a:off x="1" y="-17769"/>
            <a:ext cx="9144000" cy="1585312"/>
          </a:xfrm>
          <a:prstGeom prst="rect">
            <a:avLst/>
          </a:prstGeom>
          <a:noFill/>
          <a:ln>
            <a:noFill/>
          </a:ln>
        </p:spPr>
      </p:pic>
      <p:pic>
        <p:nvPicPr>
          <p:cNvPr id="90" name="Google Shape;90;p1">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155575" y="414365"/>
            <a:ext cx="2724150" cy="723900"/>
          </a:xfrm>
          <a:prstGeom prst="rect">
            <a:avLst/>
          </a:prstGeom>
          <a:noFill/>
          <a:ln>
            <a:noFill/>
          </a:ln>
        </p:spPr>
      </p:pic>
      <p:sp>
        <p:nvSpPr>
          <p:cNvPr id="91" name="Google Shape;91;p1"/>
          <p:cNvSpPr txBox="1">
            <a:spLocks noGrp="1"/>
          </p:cNvSpPr>
          <p:nvPr>
            <p:ph type="title" idx="4294967295"/>
          </p:nvPr>
        </p:nvSpPr>
        <p:spPr>
          <a:xfrm>
            <a:off x="3523365" y="113093"/>
            <a:ext cx="5040600" cy="13236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000" b="0" i="0" u="none" strike="noStrike" kern="0" cap="none" spc="0" normalizeH="0" baseline="0" noProof="0" dirty="0">
                <a:ln>
                  <a:noFill/>
                </a:ln>
                <a:solidFill>
                  <a:schemeClr val="lt1"/>
                </a:solidFill>
                <a:effectLst/>
                <a:uLnTx/>
                <a:uFillTx/>
                <a:latin typeface="Calibri"/>
                <a:ea typeface="Calibri"/>
                <a:cs typeface="Calibri"/>
                <a:sym typeface="Calibri"/>
              </a:rPr>
              <a:t>Teaching an AI to recognise fractions</a:t>
            </a:r>
          </a:p>
        </p:txBody>
      </p:sp>
      <p:pic>
        <p:nvPicPr>
          <p:cNvPr id="95" name="Google Shape;95;p1" descr="A group of circles with different colors"/>
          <p:cNvPicPr preferRelativeResize="0"/>
          <p:nvPr/>
        </p:nvPicPr>
        <p:blipFill>
          <a:blip r:embed="rId5">
            <a:alphaModFix/>
          </a:blip>
          <a:stretch>
            <a:fillRect/>
          </a:stretch>
        </p:blipFill>
        <p:spPr>
          <a:xfrm>
            <a:off x="1658050" y="1765556"/>
            <a:ext cx="5450400" cy="4079225"/>
          </a:xfrm>
          <a:prstGeom prst="rect">
            <a:avLst/>
          </a:prstGeom>
          <a:noFill/>
          <a:ln>
            <a:noFill/>
          </a:ln>
        </p:spPr>
      </p:pic>
      <p:grpSp>
        <p:nvGrpSpPr>
          <p:cNvPr id="92" name="Google Shape;92;p1" descr="Digital Technologies Hub is brought to you by the Australian Government Department of Education. Creative Commons Attribution 4.0, unless otherwise indicated. &#10;"/>
          <p:cNvGrpSpPr/>
          <p:nvPr/>
        </p:nvGrpSpPr>
        <p:grpSpPr>
          <a:xfrm>
            <a:off x="173944" y="6472055"/>
            <a:ext cx="8767575" cy="215444"/>
            <a:chOff x="173944" y="6472055"/>
            <a:chExt cx="8767575" cy="215444"/>
          </a:xfrm>
        </p:grpSpPr>
        <p:sp>
          <p:nvSpPr>
            <p:cNvPr id="93" name="Google Shape;93;p1"/>
            <p:cNvSpPr txBox="1"/>
            <p:nvPr/>
          </p:nvSpPr>
          <p:spPr>
            <a:xfrm>
              <a:off x="173944" y="6472055"/>
              <a:ext cx="8767575"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800" dirty="0">
                  <a:solidFill>
                    <a:schemeClr val="dk1"/>
                  </a:solidFill>
                  <a:latin typeface="Calibri"/>
                  <a:ea typeface="Calibri"/>
                  <a:cs typeface="Calibri"/>
                  <a:sym typeface="Calibri"/>
                </a:rPr>
                <a:t>Digital Technologies Hub is brought to you by the Australian Government Department of Education. Creative Commons Attribution 4.0, unless otherwise indicated. </a:t>
              </a:r>
              <a:endParaRPr dirty="0"/>
            </a:p>
          </p:txBody>
        </p:sp>
        <p:pic>
          <p:nvPicPr>
            <p:cNvPr id="94" name="Google Shape;94;p1"/>
            <p:cNvPicPr preferRelativeResize="0"/>
            <p:nvPr/>
          </p:nvPicPr>
          <p:blipFill rotWithShape="1">
            <a:blip r:embed="rId6">
              <a:alphaModFix/>
            </a:blip>
            <a:srcRect/>
            <a:stretch/>
          </p:blipFill>
          <p:spPr>
            <a:xfrm>
              <a:off x="7092280" y="6506524"/>
              <a:ext cx="485775" cy="180975"/>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0" name="Google Shape;210;g2a38446fe1b_0_122">
            <a:extLst>
              <a:ext uri="{C183D7F6-B498-43B3-948B-1728B52AA6E4}">
                <adec:decorative xmlns:adec="http://schemas.microsoft.com/office/drawing/2017/decorative" val="1"/>
              </a:ext>
            </a:extLst>
          </p:cNvPr>
          <p:cNvPicPr preferRelativeResize="0"/>
          <p:nvPr/>
        </p:nvPicPr>
        <p:blipFill rotWithShape="1">
          <a:blip r:embed="rId3">
            <a:alphaModFix/>
          </a:blip>
          <a:srcRect b="67915"/>
          <a:stretch/>
        </p:blipFill>
        <p:spPr>
          <a:xfrm>
            <a:off x="1" y="-17769"/>
            <a:ext cx="9144001" cy="1585313"/>
          </a:xfrm>
          <a:prstGeom prst="rect">
            <a:avLst/>
          </a:prstGeom>
          <a:noFill/>
          <a:ln>
            <a:noFill/>
          </a:ln>
        </p:spPr>
      </p:pic>
      <p:pic>
        <p:nvPicPr>
          <p:cNvPr id="211" name="Google Shape;211;g2a38446fe1b_0_122">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155575" y="414365"/>
            <a:ext cx="2724150" cy="723900"/>
          </a:xfrm>
          <a:prstGeom prst="rect">
            <a:avLst/>
          </a:prstGeom>
          <a:noFill/>
          <a:ln>
            <a:noFill/>
          </a:ln>
        </p:spPr>
      </p:pic>
      <p:sp>
        <p:nvSpPr>
          <p:cNvPr id="212" name="Google Shape;212;g2a38446fe1b_0_122"/>
          <p:cNvSpPr txBox="1">
            <a:spLocks noGrp="1"/>
          </p:cNvSpPr>
          <p:nvPr>
            <p:ph type="title" idx="4294967295"/>
          </p:nvPr>
        </p:nvSpPr>
        <p:spPr>
          <a:xfrm>
            <a:off x="3523365" y="113093"/>
            <a:ext cx="5040600" cy="13236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000" b="0" i="0" u="none" strike="noStrike" kern="0" cap="none" spc="0" normalizeH="0" baseline="0" noProof="0" dirty="0">
                <a:ln>
                  <a:noFill/>
                </a:ln>
                <a:solidFill>
                  <a:schemeClr val="lt1"/>
                </a:solidFill>
                <a:effectLst/>
                <a:uLnTx/>
                <a:uFillTx/>
                <a:latin typeface="Calibri"/>
                <a:ea typeface="Calibri"/>
                <a:cs typeface="Calibri"/>
                <a:sym typeface="Calibri"/>
              </a:rPr>
              <a:t>Record all images </a:t>
            </a:r>
          </a:p>
        </p:txBody>
      </p:sp>
      <p:sp>
        <p:nvSpPr>
          <p:cNvPr id="216" name="Google Shape;216;g2a38446fe1b_0_122"/>
          <p:cNvSpPr txBox="1"/>
          <p:nvPr/>
        </p:nvSpPr>
        <p:spPr>
          <a:xfrm>
            <a:off x="173950" y="1705700"/>
            <a:ext cx="2788800" cy="264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AU" sz="3200" dirty="0">
                <a:solidFill>
                  <a:schemeClr val="dk1"/>
                </a:solidFill>
                <a:latin typeface="Calibri"/>
                <a:ea typeface="Calibri"/>
                <a:cs typeface="Calibri"/>
                <a:sym typeface="Calibri"/>
              </a:rPr>
              <a:t>Repeat the process for the half, three- quarters and full classes.</a:t>
            </a:r>
            <a:endParaRPr sz="3200" dirty="0">
              <a:solidFill>
                <a:schemeClr val="dk1"/>
              </a:solidFill>
              <a:latin typeface="Calibri"/>
              <a:ea typeface="Calibri"/>
              <a:cs typeface="Calibri"/>
              <a:sym typeface="Calibri"/>
            </a:endParaRPr>
          </a:p>
        </p:txBody>
      </p:sp>
      <p:pic>
        <p:nvPicPr>
          <p:cNvPr id="218" name="Google Shape;218;g2a38446fe1b_0_122" descr="All fractions recorded"/>
          <p:cNvPicPr preferRelativeResize="0"/>
          <p:nvPr/>
        </p:nvPicPr>
        <p:blipFill>
          <a:blip r:embed="rId5">
            <a:alphaModFix/>
          </a:blip>
          <a:stretch>
            <a:fillRect/>
          </a:stretch>
        </p:blipFill>
        <p:spPr>
          <a:xfrm>
            <a:off x="3952825" y="1597825"/>
            <a:ext cx="3677249" cy="4843949"/>
          </a:xfrm>
          <a:prstGeom prst="rect">
            <a:avLst/>
          </a:prstGeom>
          <a:noFill/>
          <a:ln>
            <a:noFill/>
          </a:ln>
        </p:spPr>
      </p:pic>
      <p:grpSp>
        <p:nvGrpSpPr>
          <p:cNvPr id="213" name="Google Shape;213;g2a38446fe1b_0_122" descr="Digital Technologies Hub is brought to you by the Australian Government Department of Education. Creative Commons Attribution 4.0, unless otherwise indicated. &#10;"/>
          <p:cNvGrpSpPr/>
          <p:nvPr/>
        </p:nvGrpSpPr>
        <p:grpSpPr>
          <a:xfrm>
            <a:off x="173944" y="6472055"/>
            <a:ext cx="8767500" cy="215444"/>
            <a:chOff x="173944" y="6472055"/>
            <a:chExt cx="8767500" cy="215444"/>
          </a:xfrm>
        </p:grpSpPr>
        <p:sp>
          <p:nvSpPr>
            <p:cNvPr id="214" name="Google Shape;214;g2a38446fe1b_0_122"/>
            <p:cNvSpPr txBox="1"/>
            <p:nvPr/>
          </p:nvSpPr>
          <p:spPr>
            <a:xfrm>
              <a:off x="173944" y="6472055"/>
              <a:ext cx="87675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800" dirty="0">
                  <a:solidFill>
                    <a:schemeClr val="dk1"/>
                  </a:solidFill>
                  <a:latin typeface="Calibri"/>
                  <a:ea typeface="Calibri"/>
                  <a:cs typeface="Calibri"/>
                  <a:sym typeface="Calibri"/>
                </a:rPr>
                <a:t>Digital Technologies Hub is brought to you by the Australian Government Department of Education. Creative Commons Attribution 4.0, unless otherwise indicated. </a:t>
              </a:r>
              <a:endParaRPr dirty="0"/>
            </a:p>
          </p:txBody>
        </p:sp>
        <p:pic>
          <p:nvPicPr>
            <p:cNvPr id="215" name="Google Shape;215;g2a38446fe1b_0_122"/>
            <p:cNvPicPr preferRelativeResize="0"/>
            <p:nvPr/>
          </p:nvPicPr>
          <p:blipFill rotWithShape="1">
            <a:blip r:embed="rId6">
              <a:alphaModFix/>
            </a:blip>
            <a:srcRect/>
            <a:stretch/>
          </p:blipFill>
          <p:spPr>
            <a:xfrm>
              <a:off x="7092280" y="6506524"/>
              <a:ext cx="485775" cy="180975"/>
            </a:xfrm>
            <a:prstGeom prst="rect">
              <a:avLst/>
            </a:prstGeom>
            <a:noFill/>
            <a:ln>
              <a:noFill/>
            </a:ln>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223" name="Google Shape;223;g2a38446fe1b_0_136">
            <a:extLst>
              <a:ext uri="{C183D7F6-B498-43B3-948B-1728B52AA6E4}">
                <adec:decorative xmlns:adec="http://schemas.microsoft.com/office/drawing/2017/decorative" val="1"/>
              </a:ext>
            </a:extLst>
          </p:cNvPr>
          <p:cNvPicPr preferRelativeResize="0"/>
          <p:nvPr/>
        </p:nvPicPr>
        <p:blipFill rotWithShape="1">
          <a:blip r:embed="rId3">
            <a:alphaModFix/>
          </a:blip>
          <a:srcRect b="67915"/>
          <a:stretch/>
        </p:blipFill>
        <p:spPr>
          <a:xfrm>
            <a:off x="1" y="-17769"/>
            <a:ext cx="9144001" cy="1585313"/>
          </a:xfrm>
          <a:prstGeom prst="rect">
            <a:avLst/>
          </a:prstGeom>
          <a:noFill/>
          <a:ln>
            <a:noFill/>
          </a:ln>
        </p:spPr>
      </p:pic>
      <p:pic>
        <p:nvPicPr>
          <p:cNvPr id="224" name="Google Shape;224;g2a38446fe1b_0_136">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155575" y="414365"/>
            <a:ext cx="2724150" cy="723900"/>
          </a:xfrm>
          <a:prstGeom prst="rect">
            <a:avLst/>
          </a:prstGeom>
          <a:noFill/>
          <a:ln>
            <a:noFill/>
          </a:ln>
        </p:spPr>
      </p:pic>
      <p:sp>
        <p:nvSpPr>
          <p:cNvPr id="225" name="Google Shape;225;g2a38446fe1b_0_136"/>
          <p:cNvSpPr txBox="1">
            <a:spLocks noGrp="1"/>
          </p:cNvSpPr>
          <p:nvPr>
            <p:ph type="title" idx="4294967295"/>
          </p:nvPr>
        </p:nvSpPr>
        <p:spPr>
          <a:xfrm>
            <a:off x="3523365" y="113093"/>
            <a:ext cx="5040600" cy="13236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000" b="0" i="0" u="none" strike="noStrike" kern="0" cap="none" spc="0" normalizeH="0" baseline="0" noProof="0" dirty="0">
                <a:ln>
                  <a:noFill/>
                </a:ln>
                <a:solidFill>
                  <a:schemeClr val="lt1"/>
                </a:solidFill>
                <a:effectLst/>
                <a:uLnTx/>
                <a:uFillTx/>
                <a:latin typeface="Calibri"/>
                <a:ea typeface="Calibri"/>
                <a:cs typeface="Calibri"/>
                <a:sym typeface="Calibri"/>
              </a:rPr>
              <a:t>Ready to train the AI</a:t>
            </a:r>
          </a:p>
        </p:txBody>
      </p:sp>
      <p:sp>
        <p:nvSpPr>
          <p:cNvPr id="229" name="Google Shape;229;g2a38446fe1b_0_136"/>
          <p:cNvSpPr txBox="1"/>
          <p:nvPr/>
        </p:nvSpPr>
        <p:spPr>
          <a:xfrm>
            <a:off x="173950" y="1705700"/>
            <a:ext cx="2788800" cy="344706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AU" sz="3200" dirty="0">
                <a:solidFill>
                  <a:schemeClr val="dk1"/>
                </a:solidFill>
                <a:latin typeface="Calibri"/>
                <a:ea typeface="Calibri"/>
                <a:cs typeface="Calibri"/>
                <a:sym typeface="Calibri"/>
              </a:rPr>
              <a:t>Now we are ready to train the AI. </a:t>
            </a:r>
            <a:endParaRPr sz="3200" dirty="0">
              <a:solidFill>
                <a:schemeClr val="dk1"/>
              </a:solidFill>
              <a:latin typeface="Calibri"/>
              <a:ea typeface="Calibri"/>
              <a:cs typeface="Calibri"/>
              <a:sym typeface="Calibri"/>
            </a:endParaRPr>
          </a:p>
          <a:p>
            <a:pPr marL="0" lvl="0" indent="0" algn="l" rtl="0">
              <a:spcBef>
                <a:spcPts val="0"/>
              </a:spcBef>
              <a:spcAft>
                <a:spcPts val="0"/>
              </a:spcAft>
              <a:buNone/>
            </a:pPr>
            <a:endParaRPr sz="3200" dirty="0">
              <a:solidFill>
                <a:schemeClr val="dk1"/>
              </a:solidFill>
              <a:latin typeface="Calibri"/>
              <a:ea typeface="Calibri"/>
              <a:cs typeface="Calibri"/>
              <a:sym typeface="Calibri"/>
            </a:endParaRPr>
          </a:p>
          <a:p>
            <a:pPr marL="0" lvl="0" indent="0" algn="l" rtl="0">
              <a:spcBef>
                <a:spcPts val="1200"/>
              </a:spcBef>
              <a:spcAft>
                <a:spcPts val="1200"/>
              </a:spcAft>
              <a:buClr>
                <a:schemeClr val="dk1"/>
              </a:buClr>
              <a:buSzPts val="1100"/>
              <a:buFont typeface="Arial"/>
              <a:buNone/>
            </a:pPr>
            <a:r>
              <a:rPr lang="en-AU" sz="3200">
                <a:solidFill>
                  <a:schemeClr val="dk1"/>
                </a:solidFill>
                <a:latin typeface="Calibri"/>
                <a:ea typeface="Calibri"/>
                <a:cs typeface="Calibri"/>
                <a:sym typeface="Calibri"/>
              </a:rPr>
              <a:t>Select </a:t>
            </a:r>
            <a:r>
              <a:rPr lang="en-AU" sz="3200" b="1">
                <a:solidFill>
                  <a:schemeClr val="dk1"/>
                </a:solidFill>
                <a:latin typeface="Calibri"/>
                <a:ea typeface="Calibri"/>
                <a:cs typeface="Calibri"/>
                <a:sym typeface="Calibri"/>
              </a:rPr>
              <a:t>Train Model</a:t>
            </a:r>
            <a:r>
              <a:rPr lang="en-AU" sz="3200">
                <a:solidFill>
                  <a:schemeClr val="dk1"/>
                </a:solidFill>
                <a:latin typeface="Calibri"/>
                <a:ea typeface="Calibri"/>
                <a:cs typeface="Calibri"/>
                <a:sym typeface="Calibri"/>
              </a:rPr>
              <a:t>.</a:t>
            </a:r>
            <a:endParaRPr sz="3200" dirty="0">
              <a:solidFill>
                <a:schemeClr val="dk1"/>
              </a:solidFill>
              <a:latin typeface="Calibri"/>
              <a:ea typeface="Calibri"/>
              <a:cs typeface="Calibri"/>
              <a:sym typeface="Calibri"/>
            </a:endParaRPr>
          </a:p>
        </p:txBody>
      </p:sp>
      <p:pic>
        <p:nvPicPr>
          <p:cNvPr id="231" name="Google Shape;231;g2a38446fe1b_0_136" descr="Train the model button highlighted "/>
          <p:cNvPicPr preferRelativeResize="0"/>
          <p:nvPr/>
        </p:nvPicPr>
        <p:blipFill>
          <a:blip r:embed="rId5">
            <a:alphaModFix/>
          </a:blip>
          <a:stretch>
            <a:fillRect/>
          </a:stretch>
        </p:blipFill>
        <p:spPr>
          <a:xfrm>
            <a:off x="4328075" y="2153438"/>
            <a:ext cx="3438525" cy="2905125"/>
          </a:xfrm>
          <a:prstGeom prst="rect">
            <a:avLst/>
          </a:prstGeom>
          <a:noFill/>
          <a:ln>
            <a:noFill/>
          </a:ln>
        </p:spPr>
      </p:pic>
      <p:grpSp>
        <p:nvGrpSpPr>
          <p:cNvPr id="226" name="Google Shape;226;g2a38446fe1b_0_136" descr="Digital Technologies Hub is brought to you by the Australian Government Department of Education. Creative Commons Attribution 4.0, unless otherwise indicated. &#10;"/>
          <p:cNvGrpSpPr/>
          <p:nvPr/>
        </p:nvGrpSpPr>
        <p:grpSpPr>
          <a:xfrm>
            <a:off x="173944" y="6472055"/>
            <a:ext cx="8767500" cy="215444"/>
            <a:chOff x="173944" y="6472055"/>
            <a:chExt cx="8767500" cy="215444"/>
          </a:xfrm>
        </p:grpSpPr>
        <p:sp>
          <p:nvSpPr>
            <p:cNvPr id="227" name="Google Shape;227;g2a38446fe1b_0_136"/>
            <p:cNvSpPr txBox="1"/>
            <p:nvPr/>
          </p:nvSpPr>
          <p:spPr>
            <a:xfrm>
              <a:off x="173944" y="6472055"/>
              <a:ext cx="87675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800" dirty="0">
                  <a:solidFill>
                    <a:schemeClr val="dk1"/>
                  </a:solidFill>
                  <a:latin typeface="Calibri"/>
                  <a:ea typeface="Calibri"/>
                  <a:cs typeface="Calibri"/>
                  <a:sym typeface="Calibri"/>
                </a:rPr>
                <a:t>Digital Technologies Hub is brought to you by the Australian Government Department of Education. Creative Commons Attribution 4.0, unless otherwise indicated. </a:t>
              </a:r>
              <a:endParaRPr dirty="0"/>
            </a:p>
          </p:txBody>
        </p:sp>
        <p:pic>
          <p:nvPicPr>
            <p:cNvPr id="228" name="Google Shape;228;g2a38446fe1b_0_136"/>
            <p:cNvPicPr preferRelativeResize="0"/>
            <p:nvPr/>
          </p:nvPicPr>
          <p:blipFill rotWithShape="1">
            <a:blip r:embed="rId6">
              <a:alphaModFix/>
            </a:blip>
            <a:srcRect/>
            <a:stretch/>
          </p:blipFill>
          <p:spPr>
            <a:xfrm>
              <a:off x="7092280" y="6506524"/>
              <a:ext cx="485775" cy="180975"/>
            </a:xfrm>
            <a:prstGeom prst="rect">
              <a:avLst/>
            </a:prstGeom>
            <a:noFill/>
            <a:ln>
              <a:noFill/>
            </a:ln>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pic>
        <p:nvPicPr>
          <p:cNvPr id="236" name="Google Shape;236;g2a38446fe1b_0_149">
            <a:extLst>
              <a:ext uri="{C183D7F6-B498-43B3-948B-1728B52AA6E4}">
                <adec:decorative xmlns:adec="http://schemas.microsoft.com/office/drawing/2017/decorative" val="1"/>
              </a:ext>
            </a:extLst>
          </p:cNvPr>
          <p:cNvPicPr preferRelativeResize="0"/>
          <p:nvPr/>
        </p:nvPicPr>
        <p:blipFill rotWithShape="1">
          <a:blip r:embed="rId3">
            <a:alphaModFix/>
          </a:blip>
          <a:srcRect b="67915"/>
          <a:stretch/>
        </p:blipFill>
        <p:spPr>
          <a:xfrm>
            <a:off x="1" y="-17769"/>
            <a:ext cx="9144001" cy="1585313"/>
          </a:xfrm>
          <a:prstGeom prst="rect">
            <a:avLst/>
          </a:prstGeom>
          <a:noFill/>
          <a:ln>
            <a:noFill/>
          </a:ln>
        </p:spPr>
      </p:pic>
      <p:pic>
        <p:nvPicPr>
          <p:cNvPr id="237" name="Google Shape;237;g2a38446fe1b_0_149">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155575" y="414365"/>
            <a:ext cx="2724150" cy="723900"/>
          </a:xfrm>
          <a:prstGeom prst="rect">
            <a:avLst/>
          </a:prstGeom>
          <a:noFill/>
          <a:ln>
            <a:noFill/>
          </a:ln>
        </p:spPr>
      </p:pic>
      <p:sp>
        <p:nvSpPr>
          <p:cNvPr id="238" name="Google Shape;238;g2a38446fe1b_0_149"/>
          <p:cNvSpPr txBox="1">
            <a:spLocks noGrp="1"/>
          </p:cNvSpPr>
          <p:nvPr>
            <p:ph type="title" idx="4294967295"/>
          </p:nvPr>
        </p:nvSpPr>
        <p:spPr>
          <a:xfrm>
            <a:off x="3523365" y="113093"/>
            <a:ext cx="5040600" cy="13236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000" b="0" i="0" u="none" strike="noStrike" kern="0" cap="none" spc="0" normalizeH="0" baseline="0" noProof="0" dirty="0">
                <a:ln>
                  <a:noFill/>
                </a:ln>
                <a:solidFill>
                  <a:schemeClr val="lt1"/>
                </a:solidFill>
                <a:effectLst/>
                <a:uLnTx/>
                <a:uFillTx/>
                <a:latin typeface="Calibri"/>
                <a:ea typeface="Calibri"/>
                <a:cs typeface="Calibri"/>
                <a:sym typeface="Calibri"/>
              </a:rPr>
              <a:t>Testing the AI </a:t>
            </a:r>
          </a:p>
        </p:txBody>
      </p:sp>
      <p:sp>
        <p:nvSpPr>
          <p:cNvPr id="242" name="Google Shape;242;g2a38446fe1b_0_149"/>
          <p:cNvSpPr txBox="1"/>
          <p:nvPr/>
        </p:nvSpPr>
        <p:spPr>
          <a:xfrm>
            <a:off x="173950" y="1705700"/>
            <a:ext cx="2973300" cy="420112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AU" sz="3200" dirty="0">
                <a:solidFill>
                  <a:schemeClr val="dk1"/>
                </a:solidFill>
                <a:latin typeface="Calibri"/>
                <a:ea typeface="Calibri"/>
                <a:cs typeface="Calibri"/>
                <a:sym typeface="Calibri"/>
              </a:rPr>
              <a:t>Test the AI. </a:t>
            </a:r>
            <a:endParaRPr sz="3200" dirty="0">
              <a:solidFill>
                <a:schemeClr val="dk1"/>
              </a:solidFill>
              <a:latin typeface="Calibri"/>
              <a:ea typeface="Calibri"/>
              <a:cs typeface="Calibri"/>
              <a:sym typeface="Calibri"/>
            </a:endParaRPr>
          </a:p>
          <a:p>
            <a:pPr marL="457200" lvl="0" indent="-349250" algn="l" rtl="0">
              <a:spcBef>
                <a:spcPts val="1200"/>
              </a:spcBef>
              <a:spcAft>
                <a:spcPts val="0"/>
              </a:spcAft>
              <a:buClr>
                <a:schemeClr val="dk1"/>
              </a:buClr>
              <a:buSzPts val="1900"/>
              <a:buFont typeface="Arial" panose="020B0604020202020204" pitchFamily="34" charset="0"/>
              <a:buChar char="•"/>
            </a:pPr>
            <a:r>
              <a:rPr lang="en-AU" sz="1900" dirty="0">
                <a:solidFill>
                  <a:schemeClr val="dk1"/>
                </a:solidFill>
              </a:rPr>
              <a:t>After the training process is complete, you can preview the model (</a:t>
            </a:r>
            <a:r>
              <a:rPr lang="en-AU" sz="1900">
                <a:solidFill>
                  <a:schemeClr val="dk1"/>
                </a:solidFill>
              </a:rPr>
              <a:t>on the right-hand side). </a:t>
            </a:r>
            <a:endParaRPr sz="1900" dirty="0">
              <a:solidFill>
                <a:schemeClr val="dk1"/>
              </a:solidFill>
            </a:endParaRPr>
          </a:p>
          <a:p>
            <a:pPr marL="457200" lvl="0" indent="-349250" algn="l" rtl="0">
              <a:spcBef>
                <a:spcPts val="1200"/>
              </a:spcBef>
              <a:spcAft>
                <a:spcPts val="0"/>
              </a:spcAft>
              <a:buClr>
                <a:schemeClr val="dk1"/>
              </a:buClr>
              <a:buSzPts val="1900"/>
              <a:buFont typeface="Arial" panose="020B0604020202020204" pitchFamily="34" charset="0"/>
              <a:buChar char="•"/>
            </a:pPr>
            <a:r>
              <a:rPr lang="en-AU" sz="1900" dirty="0">
                <a:solidFill>
                  <a:schemeClr val="dk1"/>
                </a:solidFill>
              </a:rPr>
              <a:t>Check to see if your model works by holding up your images one at a time </a:t>
            </a:r>
            <a:r>
              <a:rPr lang="en-AU" sz="1900">
                <a:solidFill>
                  <a:schemeClr val="dk1"/>
                </a:solidFill>
              </a:rPr>
              <a:t>and watch </a:t>
            </a:r>
            <a:r>
              <a:rPr lang="en-AU" sz="1900" dirty="0">
                <a:solidFill>
                  <a:schemeClr val="dk1"/>
                </a:solidFill>
              </a:rPr>
              <a:t>the accuracy line. </a:t>
            </a:r>
            <a:endParaRPr sz="4000" dirty="0">
              <a:solidFill>
                <a:schemeClr val="dk1"/>
              </a:solidFill>
              <a:latin typeface="Calibri"/>
              <a:ea typeface="Calibri"/>
              <a:cs typeface="Calibri"/>
              <a:sym typeface="Calibri"/>
            </a:endParaRPr>
          </a:p>
        </p:txBody>
      </p:sp>
      <p:pic>
        <p:nvPicPr>
          <p:cNvPr id="243" name="Google Shape;243;g2a38446fe1b_0_149" descr="Completed AI model trained and shown working using a half a circle and the AI predicting it is a half with 100% certainty "/>
          <p:cNvPicPr preferRelativeResize="0"/>
          <p:nvPr/>
        </p:nvPicPr>
        <p:blipFill>
          <a:blip r:embed="rId5">
            <a:alphaModFix/>
          </a:blip>
          <a:stretch>
            <a:fillRect/>
          </a:stretch>
        </p:blipFill>
        <p:spPr>
          <a:xfrm>
            <a:off x="3225975" y="1953763"/>
            <a:ext cx="5724824" cy="3794360"/>
          </a:xfrm>
          <a:prstGeom prst="rect">
            <a:avLst/>
          </a:prstGeom>
          <a:noFill/>
          <a:ln>
            <a:noFill/>
          </a:ln>
        </p:spPr>
      </p:pic>
      <p:grpSp>
        <p:nvGrpSpPr>
          <p:cNvPr id="239" name="Google Shape;239;g2a38446fe1b_0_149" descr="Digital Technologies Hub is brought to you by the Australian Government Department of Education. Creative Commons Attribution 4.0, unless otherwise indicated. &#10;"/>
          <p:cNvGrpSpPr/>
          <p:nvPr/>
        </p:nvGrpSpPr>
        <p:grpSpPr>
          <a:xfrm>
            <a:off x="173944" y="6472055"/>
            <a:ext cx="8767500" cy="215444"/>
            <a:chOff x="173944" y="6472055"/>
            <a:chExt cx="8767500" cy="215444"/>
          </a:xfrm>
        </p:grpSpPr>
        <p:sp>
          <p:nvSpPr>
            <p:cNvPr id="240" name="Google Shape;240;g2a38446fe1b_0_149"/>
            <p:cNvSpPr txBox="1"/>
            <p:nvPr/>
          </p:nvSpPr>
          <p:spPr>
            <a:xfrm>
              <a:off x="173944" y="6472055"/>
              <a:ext cx="87675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800" dirty="0">
                  <a:solidFill>
                    <a:schemeClr val="dk1"/>
                  </a:solidFill>
                  <a:latin typeface="Calibri"/>
                  <a:ea typeface="Calibri"/>
                  <a:cs typeface="Calibri"/>
                  <a:sym typeface="Calibri"/>
                </a:rPr>
                <a:t>Digital Technologies Hub is brought to you by the Australian Government Department of Education. Creative Commons Attribution 4.0, unless otherwise indicated. </a:t>
              </a:r>
              <a:endParaRPr dirty="0"/>
            </a:p>
          </p:txBody>
        </p:sp>
        <p:pic>
          <p:nvPicPr>
            <p:cNvPr id="241" name="Google Shape;241;g2a38446fe1b_0_149"/>
            <p:cNvPicPr preferRelativeResize="0"/>
            <p:nvPr/>
          </p:nvPicPr>
          <p:blipFill rotWithShape="1">
            <a:blip r:embed="rId6">
              <a:alphaModFix/>
            </a:blip>
            <a:srcRect/>
            <a:stretch/>
          </p:blipFill>
          <p:spPr>
            <a:xfrm>
              <a:off x="7092280" y="6506524"/>
              <a:ext cx="485775" cy="180975"/>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g2a38446fe1b_0_15">
            <a:extLst>
              <a:ext uri="{C183D7F6-B498-43B3-948B-1728B52AA6E4}">
                <adec:decorative xmlns:adec="http://schemas.microsoft.com/office/drawing/2017/decorative" val="1"/>
              </a:ext>
            </a:extLst>
          </p:cNvPr>
          <p:cNvPicPr preferRelativeResize="0"/>
          <p:nvPr/>
        </p:nvPicPr>
        <p:blipFill rotWithShape="1">
          <a:blip r:embed="rId3">
            <a:alphaModFix/>
          </a:blip>
          <a:srcRect b="67915"/>
          <a:stretch/>
        </p:blipFill>
        <p:spPr>
          <a:xfrm>
            <a:off x="1" y="-17769"/>
            <a:ext cx="9144001" cy="1585313"/>
          </a:xfrm>
          <a:prstGeom prst="rect">
            <a:avLst/>
          </a:prstGeom>
          <a:noFill/>
          <a:ln>
            <a:noFill/>
          </a:ln>
        </p:spPr>
      </p:pic>
      <p:pic>
        <p:nvPicPr>
          <p:cNvPr id="101" name="Google Shape;101;g2a38446fe1b_0_15">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155575" y="414365"/>
            <a:ext cx="2724150" cy="723900"/>
          </a:xfrm>
          <a:prstGeom prst="rect">
            <a:avLst/>
          </a:prstGeom>
          <a:noFill/>
          <a:ln>
            <a:noFill/>
          </a:ln>
        </p:spPr>
      </p:pic>
      <p:sp>
        <p:nvSpPr>
          <p:cNvPr id="102" name="Google Shape;102;g2a38446fe1b_0_15"/>
          <p:cNvSpPr txBox="1">
            <a:spLocks noGrp="1"/>
          </p:cNvSpPr>
          <p:nvPr>
            <p:ph type="title" idx="4294967295"/>
          </p:nvPr>
        </p:nvSpPr>
        <p:spPr>
          <a:xfrm>
            <a:off x="3523365" y="113093"/>
            <a:ext cx="5040600" cy="13236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000" b="0" i="0" u="none" strike="noStrike" kern="0" cap="none" spc="0" normalizeH="0" baseline="0" noProof="0" dirty="0">
                <a:ln>
                  <a:noFill/>
                </a:ln>
                <a:solidFill>
                  <a:schemeClr val="lt1"/>
                </a:solidFill>
                <a:effectLst/>
                <a:uLnTx/>
                <a:uFillTx/>
                <a:latin typeface="Calibri"/>
                <a:ea typeface="Calibri"/>
                <a:cs typeface="Calibri"/>
                <a:sym typeface="Calibri"/>
              </a:rPr>
              <a:t>Review an AI model</a:t>
            </a:r>
          </a:p>
        </p:txBody>
      </p:sp>
      <p:sp>
        <p:nvSpPr>
          <p:cNvPr id="106" name="Google Shape;106;g2a38446fe1b_0_15"/>
          <p:cNvSpPr txBox="1"/>
          <p:nvPr/>
        </p:nvSpPr>
        <p:spPr>
          <a:xfrm>
            <a:off x="262275" y="1850200"/>
            <a:ext cx="3000000" cy="3946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n-AU" sz="2200" dirty="0">
                <a:solidFill>
                  <a:schemeClr val="dk1"/>
                </a:solidFill>
                <a:latin typeface="Roboto"/>
                <a:ea typeface="Roboto"/>
                <a:cs typeface="Roboto"/>
                <a:sym typeface="Roboto"/>
              </a:rPr>
              <a:t>This Teachable Machine model has been trained to recognise fractions represented as parts of a circle.</a:t>
            </a:r>
            <a:endParaRPr sz="2200" dirty="0">
              <a:solidFill>
                <a:schemeClr val="dk1"/>
              </a:solidFill>
              <a:latin typeface="Roboto"/>
              <a:ea typeface="Roboto"/>
              <a:cs typeface="Roboto"/>
              <a:sym typeface="Roboto"/>
            </a:endParaRPr>
          </a:p>
          <a:p>
            <a:pPr marL="0" lvl="0" indent="0" algn="l" rtl="0">
              <a:lnSpc>
                <a:spcPct val="115000"/>
              </a:lnSpc>
              <a:spcBef>
                <a:spcPts val="1200"/>
              </a:spcBef>
              <a:spcAft>
                <a:spcPts val="0"/>
              </a:spcAft>
              <a:buNone/>
            </a:pPr>
            <a:r>
              <a:rPr lang="en-AU" sz="2200" dirty="0">
                <a:solidFill>
                  <a:schemeClr val="dk1"/>
                </a:solidFill>
                <a:latin typeface="Roboto"/>
                <a:ea typeface="Roboto"/>
                <a:cs typeface="Roboto"/>
                <a:sym typeface="Roboto"/>
              </a:rPr>
              <a:t>Let’s see it if it knows its fractions. </a:t>
            </a:r>
            <a:endParaRPr sz="2200" dirty="0">
              <a:solidFill>
                <a:schemeClr val="dk1"/>
              </a:solidFill>
              <a:latin typeface="Roboto"/>
              <a:ea typeface="Roboto"/>
              <a:cs typeface="Roboto"/>
              <a:sym typeface="Roboto"/>
            </a:endParaRPr>
          </a:p>
          <a:p>
            <a:pPr marL="0" lvl="0" indent="0" algn="l" rtl="0">
              <a:lnSpc>
                <a:spcPct val="115000"/>
              </a:lnSpc>
              <a:spcBef>
                <a:spcPts val="1200"/>
              </a:spcBef>
              <a:spcAft>
                <a:spcPts val="1200"/>
              </a:spcAft>
              <a:buNone/>
            </a:pPr>
            <a:r>
              <a:rPr lang="en-AU" sz="2200" dirty="0">
                <a:solidFill>
                  <a:schemeClr val="dk1"/>
                </a:solidFill>
                <a:latin typeface="Roboto"/>
                <a:ea typeface="Roboto"/>
                <a:cs typeface="Roboto"/>
                <a:sym typeface="Roboto"/>
              </a:rPr>
              <a:t>Open the </a:t>
            </a:r>
            <a:r>
              <a:rPr lang="en-AU" sz="2200" u="sng" dirty="0">
                <a:solidFill>
                  <a:srgbClr val="1155CC"/>
                </a:solidFill>
                <a:latin typeface="Roboto"/>
                <a:ea typeface="Roboto"/>
                <a:cs typeface="Roboto"/>
                <a:sym typeface="Roboto"/>
                <a:hlinkClick r:id="rId5">
                  <a:extLst>
                    <a:ext uri="{A12FA001-AC4F-418D-AE19-62706E023703}">
                      <ahyp:hlinkClr xmlns:ahyp="http://schemas.microsoft.com/office/drawing/2018/hyperlinkcolor" val="tx"/>
                    </a:ext>
                  </a:extLst>
                </a:hlinkClick>
              </a:rPr>
              <a:t>model</a:t>
            </a:r>
            <a:r>
              <a:rPr lang="en-AU" sz="2200" dirty="0">
                <a:solidFill>
                  <a:schemeClr val="dk1"/>
                </a:solidFill>
                <a:latin typeface="Roboto"/>
                <a:ea typeface="Roboto"/>
                <a:cs typeface="Roboto"/>
                <a:sym typeface="Roboto"/>
              </a:rPr>
              <a:t>. </a:t>
            </a:r>
            <a:endParaRPr sz="2200" dirty="0">
              <a:solidFill>
                <a:schemeClr val="dk1"/>
              </a:solidFill>
              <a:latin typeface="Roboto"/>
              <a:ea typeface="Roboto"/>
              <a:cs typeface="Roboto"/>
              <a:sym typeface="Roboto"/>
            </a:endParaRPr>
          </a:p>
        </p:txBody>
      </p:sp>
      <p:pic>
        <p:nvPicPr>
          <p:cNvPr id="107" name="Google Shape;107;g2a38446fe1b_0_15">
            <a:extLst>
              <a:ext uri="{C183D7F6-B498-43B3-948B-1728B52AA6E4}">
                <adec:decorative xmlns:adec="http://schemas.microsoft.com/office/drawing/2017/decorative" val="1"/>
              </a:ext>
            </a:extLst>
          </p:cNvPr>
          <p:cNvPicPr preferRelativeResize="0"/>
          <p:nvPr/>
        </p:nvPicPr>
        <p:blipFill>
          <a:blip r:embed="rId6">
            <a:alphaModFix/>
          </a:blip>
          <a:stretch>
            <a:fillRect/>
          </a:stretch>
        </p:blipFill>
        <p:spPr>
          <a:xfrm>
            <a:off x="5823700" y="1654518"/>
            <a:ext cx="2241933" cy="4599712"/>
          </a:xfrm>
          <a:prstGeom prst="rect">
            <a:avLst/>
          </a:prstGeom>
          <a:noFill/>
          <a:ln>
            <a:noFill/>
          </a:ln>
        </p:spPr>
      </p:pic>
      <p:grpSp>
        <p:nvGrpSpPr>
          <p:cNvPr id="103" name="Google Shape;103;g2a38446fe1b_0_15" descr="Digital Technologies Hub is brought to you by the Australian Government Department of Education. Creative Commons Attribution 4.0, unless otherwise indicated."/>
          <p:cNvGrpSpPr/>
          <p:nvPr/>
        </p:nvGrpSpPr>
        <p:grpSpPr>
          <a:xfrm>
            <a:off x="173944" y="6472055"/>
            <a:ext cx="8767500" cy="215444"/>
            <a:chOff x="173944" y="6472055"/>
            <a:chExt cx="8767500" cy="215444"/>
          </a:xfrm>
        </p:grpSpPr>
        <p:sp>
          <p:nvSpPr>
            <p:cNvPr id="104" name="Google Shape;104;g2a38446fe1b_0_15"/>
            <p:cNvSpPr txBox="1"/>
            <p:nvPr/>
          </p:nvSpPr>
          <p:spPr>
            <a:xfrm>
              <a:off x="173944" y="6472055"/>
              <a:ext cx="87675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800" dirty="0">
                  <a:solidFill>
                    <a:schemeClr val="dk1"/>
                  </a:solidFill>
                  <a:latin typeface="Calibri"/>
                  <a:ea typeface="Calibri"/>
                  <a:cs typeface="Calibri"/>
                  <a:sym typeface="Calibri"/>
                </a:rPr>
                <a:t>Digital Technologies Hub is brought to you by the Australian Government Department of Education. Creative Commons Attribution 4.0, unless otherwise indicated. </a:t>
              </a:r>
              <a:endParaRPr dirty="0"/>
            </a:p>
          </p:txBody>
        </p:sp>
        <p:pic>
          <p:nvPicPr>
            <p:cNvPr id="105" name="Google Shape;105;g2a38446fe1b_0_15"/>
            <p:cNvPicPr preferRelativeResize="0"/>
            <p:nvPr/>
          </p:nvPicPr>
          <p:blipFill rotWithShape="1">
            <a:blip r:embed="rId7">
              <a:alphaModFix/>
            </a:blip>
            <a:srcRect/>
            <a:stretch/>
          </p:blipFill>
          <p:spPr>
            <a:xfrm>
              <a:off x="7092280" y="6506524"/>
              <a:ext cx="485775" cy="180975"/>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Google Shape;112;g2a38446fe1b_0_0">
            <a:extLst>
              <a:ext uri="{C183D7F6-B498-43B3-948B-1728B52AA6E4}">
                <adec:decorative xmlns:adec="http://schemas.microsoft.com/office/drawing/2017/decorative" val="1"/>
              </a:ext>
            </a:extLst>
          </p:cNvPr>
          <p:cNvPicPr preferRelativeResize="0"/>
          <p:nvPr/>
        </p:nvPicPr>
        <p:blipFill rotWithShape="1">
          <a:blip r:embed="rId3">
            <a:alphaModFix/>
          </a:blip>
          <a:srcRect b="67915"/>
          <a:stretch/>
        </p:blipFill>
        <p:spPr>
          <a:xfrm>
            <a:off x="1" y="-17769"/>
            <a:ext cx="9144001" cy="1585313"/>
          </a:xfrm>
          <a:prstGeom prst="rect">
            <a:avLst/>
          </a:prstGeom>
          <a:noFill/>
          <a:ln>
            <a:noFill/>
          </a:ln>
        </p:spPr>
      </p:pic>
      <p:pic>
        <p:nvPicPr>
          <p:cNvPr id="113" name="Google Shape;113;g2a38446fe1b_0_0">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155575" y="414365"/>
            <a:ext cx="2724150" cy="723900"/>
          </a:xfrm>
          <a:prstGeom prst="rect">
            <a:avLst/>
          </a:prstGeom>
          <a:noFill/>
          <a:ln>
            <a:noFill/>
          </a:ln>
        </p:spPr>
      </p:pic>
      <p:sp>
        <p:nvSpPr>
          <p:cNvPr id="114" name="Google Shape;114;g2a38446fe1b_0_0"/>
          <p:cNvSpPr txBox="1">
            <a:spLocks noGrp="1"/>
          </p:cNvSpPr>
          <p:nvPr>
            <p:ph type="title" idx="4294967295"/>
          </p:nvPr>
        </p:nvSpPr>
        <p:spPr>
          <a:xfrm>
            <a:off x="3523365" y="113093"/>
            <a:ext cx="5040600" cy="13236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000" b="0" i="0" u="none" strike="noStrike" kern="0" cap="none" spc="0" normalizeH="0" baseline="0" noProof="0" dirty="0">
                <a:ln>
                  <a:noFill/>
                </a:ln>
                <a:solidFill>
                  <a:schemeClr val="lt1"/>
                </a:solidFill>
                <a:effectLst/>
                <a:uLnTx/>
                <a:uFillTx/>
                <a:latin typeface="Calibri"/>
                <a:ea typeface="Calibri"/>
                <a:cs typeface="Calibri"/>
                <a:sym typeface="Calibri"/>
              </a:rPr>
              <a:t>Use Teachable Machine</a:t>
            </a:r>
          </a:p>
        </p:txBody>
      </p:sp>
      <p:sp>
        <p:nvSpPr>
          <p:cNvPr id="118" name="Google Shape;118;g2a38446fe1b_0_0"/>
          <p:cNvSpPr txBox="1"/>
          <p:nvPr/>
        </p:nvSpPr>
        <p:spPr>
          <a:xfrm>
            <a:off x="229400" y="2036550"/>
            <a:ext cx="2305800" cy="363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AU" sz="3200" dirty="0">
                <a:solidFill>
                  <a:schemeClr val="dk1"/>
                </a:solidFill>
                <a:latin typeface="Calibri"/>
                <a:ea typeface="Calibri"/>
                <a:cs typeface="Calibri"/>
                <a:sym typeface="Calibri"/>
              </a:rPr>
              <a:t>Here’s how to use Teachable Machine. </a:t>
            </a:r>
            <a:endParaRPr sz="3200" dirty="0">
              <a:solidFill>
                <a:schemeClr val="dk1"/>
              </a:solidFill>
              <a:latin typeface="Calibri"/>
              <a:ea typeface="Calibri"/>
              <a:cs typeface="Calibri"/>
              <a:sym typeface="Calibri"/>
            </a:endParaRPr>
          </a:p>
          <a:p>
            <a:pPr marL="0" lvl="0" indent="0" algn="l" rtl="0">
              <a:spcBef>
                <a:spcPts val="0"/>
              </a:spcBef>
              <a:spcAft>
                <a:spcPts val="0"/>
              </a:spcAft>
              <a:buNone/>
            </a:pPr>
            <a:endParaRPr sz="3200" dirty="0">
              <a:solidFill>
                <a:schemeClr val="dk1"/>
              </a:solidFill>
              <a:latin typeface="Calibri"/>
              <a:ea typeface="Calibri"/>
              <a:cs typeface="Calibri"/>
              <a:sym typeface="Calibri"/>
            </a:endParaRPr>
          </a:p>
          <a:p>
            <a:pPr marL="0" lvl="0" indent="0" algn="l" rtl="0">
              <a:spcBef>
                <a:spcPts val="0"/>
              </a:spcBef>
              <a:spcAft>
                <a:spcPts val="0"/>
              </a:spcAft>
              <a:buNone/>
            </a:pPr>
            <a:r>
              <a:rPr lang="en-AU" sz="3200">
                <a:solidFill>
                  <a:schemeClr val="dk1"/>
                </a:solidFill>
                <a:latin typeface="Calibri"/>
                <a:ea typeface="Calibri"/>
                <a:cs typeface="Calibri"/>
                <a:sym typeface="Calibri"/>
              </a:rPr>
              <a:t>Select </a:t>
            </a:r>
            <a:r>
              <a:rPr lang="en-AU" sz="3200" b="1">
                <a:solidFill>
                  <a:schemeClr val="dk1"/>
                </a:solidFill>
                <a:latin typeface="Calibri"/>
                <a:ea typeface="Calibri"/>
                <a:cs typeface="Calibri"/>
                <a:sym typeface="Calibri"/>
              </a:rPr>
              <a:t>Get Started</a:t>
            </a:r>
            <a:r>
              <a:rPr lang="en-AU" sz="3200">
                <a:solidFill>
                  <a:schemeClr val="dk1"/>
                </a:solidFill>
                <a:latin typeface="Calibri"/>
                <a:ea typeface="Calibri"/>
                <a:cs typeface="Calibri"/>
                <a:sym typeface="Calibri"/>
              </a:rPr>
              <a:t>.</a:t>
            </a:r>
            <a:endParaRPr sz="3200" dirty="0">
              <a:solidFill>
                <a:schemeClr val="dk1"/>
              </a:solidFill>
              <a:latin typeface="Calibri"/>
              <a:ea typeface="Calibri"/>
              <a:cs typeface="Calibri"/>
              <a:sym typeface="Calibri"/>
            </a:endParaRPr>
          </a:p>
        </p:txBody>
      </p:sp>
      <p:pic>
        <p:nvPicPr>
          <p:cNvPr id="119" name="Google Shape;119;g2a38446fe1b_0_0" descr="A screenshot of a computer"/>
          <p:cNvPicPr preferRelativeResize="0"/>
          <p:nvPr/>
        </p:nvPicPr>
        <p:blipFill>
          <a:blip r:embed="rId5">
            <a:alphaModFix/>
          </a:blip>
          <a:stretch>
            <a:fillRect/>
          </a:stretch>
        </p:blipFill>
        <p:spPr>
          <a:xfrm>
            <a:off x="2535200" y="1841989"/>
            <a:ext cx="6440818" cy="3733962"/>
          </a:xfrm>
          <a:prstGeom prst="rect">
            <a:avLst/>
          </a:prstGeom>
          <a:noFill/>
          <a:ln>
            <a:noFill/>
          </a:ln>
        </p:spPr>
      </p:pic>
      <p:grpSp>
        <p:nvGrpSpPr>
          <p:cNvPr id="115" name="Google Shape;115;g2a38446fe1b_0_0" descr="Digital Technologies Hub is brought to you by the Australian Government Department of Education. Creative Commons Attribution 4.0, unless otherwise indicated. &#10;"/>
          <p:cNvGrpSpPr/>
          <p:nvPr/>
        </p:nvGrpSpPr>
        <p:grpSpPr>
          <a:xfrm>
            <a:off x="173944" y="6472055"/>
            <a:ext cx="8767500" cy="215444"/>
            <a:chOff x="173944" y="6472055"/>
            <a:chExt cx="8767500" cy="215444"/>
          </a:xfrm>
        </p:grpSpPr>
        <p:sp>
          <p:nvSpPr>
            <p:cNvPr id="116" name="Google Shape;116;g2a38446fe1b_0_0"/>
            <p:cNvSpPr txBox="1"/>
            <p:nvPr/>
          </p:nvSpPr>
          <p:spPr>
            <a:xfrm>
              <a:off x="173944" y="6472055"/>
              <a:ext cx="87675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800" dirty="0">
                  <a:solidFill>
                    <a:schemeClr val="dk1"/>
                  </a:solidFill>
                  <a:latin typeface="Calibri"/>
                  <a:ea typeface="Calibri"/>
                  <a:cs typeface="Calibri"/>
                  <a:sym typeface="Calibri"/>
                </a:rPr>
                <a:t>Digital Technologies Hub is brought to you by the Australian Government Department of Education. Creative Commons Attribution 4.0, unless otherwise indicated. </a:t>
              </a:r>
              <a:endParaRPr dirty="0"/>
            </a:p>
          </p:txBody>
        </p:sp>
        <p:pic>
          <p:nvPicPr>
            <p:cNvPr id="117" name="Google Shape;117;g2a38446fe1b_0_0"/>
            <p:cNvPicPr preferRelativeResize="0"/>
            <p:nvPr/>
          </p:nvPicPr>
          <p:blipFill rotWithShape="1">
            <a:blip r:embed="rId6">
              <a:alphaModFix/>
            </a:blip>
            <a:srcRect/>
            <a:stretch/>
          </p:blipFill>
          <p:spPr>
            <a:xfrm>
              <a:off x="7092280" y="6506524"/>
              <a:ext cx="485775" cy="180975"/>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Google Shape;124;g2a38446fe1b_0_28">
            <a:extLst>
              <a:ext uri="{C183D7F6-B498-43B3-948B-1728B52AA6E4}">
                <adec:decorative xmlns:adec="http://schemas.microsoft.com/office/drawing/2017/decorative" val="1"/>
              </a:ext>
            </a:extLst>
          </p:cNvPr>
          <p:cNvPicPr preferRelativeResize="0"/>
          <p:nvPr/>
        </p:nvPicPr>
        <p:blipFill rotWithShape="1">
          <a:blip r:embed="rId3">
            <a:alphaModFix/>
          </a:blip>
          <a:srcRect b="67915"/>
          <a:stretch/>
        </p:blipFill>
        <p:spPr>
          <a:xfrm>
            <a:off x="1" y="-17769"/>
            <a:ext cx="9144001" cy="1585313"/>
          </a:xfrm>
          <a:prstGeom prst="rect">
            <a:avLst/>
          </a:prstGeom>
          <a:noFill/>
          <a:ln>
            <a:noFill/>
          </a:ln>
        </p:spPr>
      </p:pic>
      <p:pic>
        <p:nvPicPr>
          <p:cNvPr id="125" name="Google Shape;125;g2a38446fe1b_0_28">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155575" y="414365"/>
            <a:ext cx="2724150" cy="723900"/>
          </a:xfrm>
          <a:prstGeom prst="rect">
            <a:avLst/>
          </a:prstGeom>
          <a:noFill/>
          <a:ln>
            <a:noFill/>
          </a:ln>
        </p:spPr>
      </p:pic>
      <p:sp>
        <p:nvSpPr>
          <p:cNvPr id="126" name="Google Shape;126;g2a38446fe1b_0_28"/>
          <p:cNvSpPr txBox="1">
            <a:spLocks noGrp="1"/>
          </p:cNvSpPr>
          <p:nvPr>
            <p:ph type="title" idx="4294967295"/>
          </p:nvPr>
        </p:nvSpPr>
        <p:spPr>
          <a:xfrm>
            <a:off x="3523365" y="113093"/>
            <a:ext cx="5040600" cy="13236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000" b="0" i="0" u="none" strike="noStrike" kern="0" cap="none" spc="0" normalizeH="0" baseline="0" noProof="0" dirty="0">
                <a:ln>
                  <a:noFill/>
                </a:ln>
                <a:solidFill>
                  <a:schemeClr val="lt1"/>
                </a:solidFill>
                <a:effectLst/>
                <a:uLnTx/>
                <a:uFillTx/>
                <a:latin typeface="Calibri"/>
                <a:ea typeface="Calibri"/>
                <a:cs typeface="Calibri"/>
                <a:sym typeface="Calibri"/>
              </a:rPr>
              <a:t>Start a new project</a:t>
            </a:r>
          </a:p>
        </p:txBody>
      </p:sp>
      <p:sp>
        <p:nvSpPr>
          <p:cNvPr id="130" name="Google Shape;130;g2a38446fe1b_0_28"/>
          <p:cNvSpPr txBox="1"/>
          <p:nvPr/>
        </p:nvSpPr>
        <p:spPr>
          <a:xfrm>
            <a:off x="229400" y="2036550"/>
            <a:ext cx="2305800" cy="412417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AU" sz="3200">
                <a:solidFill>
                  <a:schemeClr val="dk1"/>
                </a:solidFill>
                <a:latin typeface="Calibri"/>
                <a:ea typeface="Calibri"/>
                <a:cs typeface="Calibri"/>
                <a:sym typeface="Calibri"/>
              </a:rPr>
              <a:t>Select </a:t>
            </a:r>
          </a:p>
          <a:p>
            <a:pPr marL="0" lvl="0" indent="0" algn="l" rtl="0">
              <a:spcBef>
                <a:spcPts val="0"/>
              </a:spcBef>
              <a:spcAft>
                <a:spcPts val="0"/>
              </a:spcAft>
              <a:buNone/>
            </a:pPr>
            <a:r>
              <a:rPr lang="en-AU" sz="3200" b="1">
                <a:solidFill>
                  <a:schemeClr val="dk1"/>
                </a:solidFill>
                <a:latin typeface="Calibri"/>
                <a:ea typeface="Calibri"/>
                <a:cs typeface="Calibri"/>
                <a:sym typeface="Calibri"/>
              </a:rPr>
              <a:t>Image Project</a:t>
            </a:r>
            <a:endParaRPr sz="3200" b="1" dirty="0">
              <a:solidFill>
                <a:schemeClr val="dk1"/>
              </a:solidFill>
              <a:latin typeface="Calibri"/>
              <a:ea typeface="Calibri"/>
              <a:cs typeface="Calibri"/>
              <a:sym typeface="Calibri"/>
            </a:endParaRPr>
          </a:p>
          <a:p>
            <a:pPr marL="0" lvl="0" indent="0" algn="l" rtl="0">
              <a:spcBef>
                <a:spcPts val="0"/>
              </a:spcBef>
              <a:spcAft>
                <a:spcPts val="0"/>
              </a:spcAft>
              <a:buNone/>
            </a:pPr>
            <a:endParaRPr sz="3200" dirty="0">
              <a:solidFill>
                <a:schemeClr val="dk1"/>
              </a:solidFill>
              <a:latin typeface="Calibri"/>
              <a:ea typeface="Calibri"/>
              <a:cs typeface="Calibri"/>
              <a:sym typeface="Calibri"/>
            </a:endParaRPr>
          </a:p>
          <a:p>
            <a:pPr marL="0" lvl="0" indent="0" algn="l" rtl="0">
              <a:spcBef>
                <a:spcPts val="0"/>
              </a:spcBef>
              <a:spcAft>
                <a:spcPts val="0"/>
              </a:spcAft>
              <a:buNone/>
            </a:pPr>
            <a:r>
              <a:rPr lang="en-AU" sz="3200">
                <a:solidFill>
                  <a:schemeClr val="dk1"/>
                </a:solidFill>
                <a:latin typeface="Calibri"/>
                <a:ea typeface="Calibri"/>
                <a:cs typeface="Calibri"/>
                <a:sym typeface="Calibri"/>
              </a:rPr>
              <a:t>then</a:t>
            </a:r>
            <a:r>
              <a:rPr lang="en-AU" sz="3200" dirty="0">
                <a:solidFill>
                  <a:schemeClr val="dk1"/>
                </a:solidFill>
                <a:latin typeface="Calibri"/>
                <a:ea typeface="Calibri"/>
                <a:cs typeface="Calibri"/>
                <a:sym typeface="Calibri"/>
              </a:rPr>
              <a:t>, </a:t>
            </a:r>
            <a:r>
              <a:rPr lang="en-AU" sz="3200" b="1" dirty="0">
                <a:solidFill>
                  <a:schemeClr val="dk1"/>
                </a:solidFill>
                <a:latin typeface="Calibri"/>
                <a:ea typeface="Calibri"/>
                <a:cs typeface="Calibri"/>
                <a:sym typeface="Calibri"/>
              </a:rPr>
              <a:t>Standard image model</a:t>
            </a:r>
            <a:endParaRPr sz="3200" b="1" dirty="0">
              <a:solidFill>
                <a:schemeClr val="dk1"/>
              </a:solidFill>
              <a:latin typeface="Calibri"/>
              <a:ea typeface="Calibri"/>
              <a:cs typeface="Calibri"/>
              <a:sym typeface="Calibri"/>
            </a:endParaRPr>
          </a:p>
        </p:txBody>
      </p:sp>
      <p:grpSp>
        <p:nvGrpSpPr>
          <p:cNvPr id="2" name="Group 1" descr="New project on Teachable Machine">
            <a:extLst>
              <a:ext uri="{FF2B5EF4-FFF2-40B4-BE49-F238E27FC236}">
                <a16:creationId xmlns:a16="http://schemas.microsoft.com/office/drawing/2014/main" id="{09D1C225-7C3D-8509-F383-988FD0ACD1B7}"/>
              </a:ext>
            </a:extLst>
          </p:cNvPr>
          <p:cNvGrpSpPr/>
          <p:nvPr/>
        </p:nvGrpSpPr>
        <p:grpSpPr>
          <a:xfrm>
            <a:off x="2088500" y="1676975"/>
            <a:ext cx="6578701" cy="4513749"/>
            <a:chOff x="2088500" y="1676975"/>
            <a:chExt cx="6578701" cy="4513749"/>
          </a:xfrm>
        </p:grpSpPr>
        <p:pic>
          <p:nvPicPr>
            <p:cNvPr id="131" name="Google Shape;131;g2a38446fe1b_0_28" descr="New project on Teachable Machine"/>
            <p:cNvPicPr preferRelativeResize="0"/>
            <p:nvPr/>
          </p:nvPicPr>
          <p:blipFill>
            <a:blip r:embed="rId5">
              <a:alphaModFix/>
            </a:blip>
            <a:stretch>
              <a:fillRect/>
            </a:stretch>
          </p:blipFill>
          <p:spPr>
            <a:xfrm>
              <a:off x="2088500" y="1676975"/>
              <a:ext cx="4611626" cy="2474350"/>
            </a:xfrm>
            <a:prstGeom prst="rect">
              <a:avLst/>
            </a:prstGeom>
            <a:noFill/>
            <a:ln>
              <a:noFill/>
            </a:ln>
          </p:spPr>
        </p:pic>
        <p:pic>
          <p:nvPicPr>
            <p:cNvPr id="132" name="Google Shape;132;g2a38446fe1b_0_28"/>
            <p:cNvPicPr preferRelativeResize="0"/>
            <p:nvPr/>
          </p:nvPicPr>
          <p:blipFill>
            <a:blip r:embed="rId6">
              <a:alphaModFix/>
            </a:blip>
            <a:stretch>
              <a:fillRect/>
            </a:stretch>
          </p:blipFill>
          <p:spPr>
            <a:xfrm>
              <a:off x="4005876" y="4332399"/>
              <a:ext cx="4661325" cy="1858325"/>
            </a:xfrm>
            <a:prstGeom prst="rect">
              <a:avLst/>
            </a:prstGeom>
            <a:noFill/>
            <a:ln>
              <a:noFill/>
            </a:ln>
          </p:spPr>
        </p:pic>
        <p:sp>
          <p:nvSpPr>
            <p:cNvPr id="133" name="Google Shape;133;g2a38446fe1b_0_28"/>
            <p:cNvSpPr/>
            <p:nvPr/>
          </p:nvSpPr>
          <p:spPr>
            <a:xfrm rot="1312904">
              <a:off x="3322158" y="4050617"/>
              <a:ext cx="437090" cy="621486"/>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Calibri"/>
                <a:ea typeface="Calibri"/>
                <a:cs typeface="Calibri"/>
                <a:sym typeface="Calibri"/>
              </a:endParaRPr>
            </a:p>
          </p:txBody>
        </p:sp>
      </p:grpSp>
      <p:grpSp>
        <p:nvGrpSpPr>
          <p:cNvPr id="127" name="Google Shape;127;g2a38446fe1b_0_28" descr="Digital Technologies Hub is brought to you by the Australian Government Department of Education. Creative Commons Attribution 4.0, unless otherwise indicated. &#10;"/>
          <p:cNvGrpSpPr/>
          <p:nvPr/>
        </p:nvGrpSpPr>
        <p:grpSpPr>
          <a:xfrm>
            <a:off x="173944" y="6472055"/>
            <a:ext cx="8767500" cy="215444"/>
            <a:chOff x="173944" y="6472055"/>
            <a:chExt cx="8767500" cy="215444"/>
          </a:xfrm>
        </p:grpSpPr>
        <p:sp>
          <p:nvSpPr>
            <p:cNvPr id="128" name="Google Shape;128;g2a38446fe1b_0_28"/>
            <p:cNvSpPr txBox="1"/>
            <p:nvPr/>
          </p:nvSpPr>
          <p:spPr>
            <a:xfrm>
              <a:off x="173944" y="6472055"/>
              <a:ext cx="87675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800" dirty="0">
                  <a:solidFill>
                    <a:schemeClr val="dk1"/>
                  </a:solidFill>
                  <a:latin typeface="Calibri"/>
                  <a:ea typeface="Calibri"/>
                  <a:cs typeface="Calibri"/>
                  <a:sym typeface="Calibri"/>
                </a:rPr>
                <a:t>Digital Technologies Hub is brought to you by the Australian Government Department of Education. Creative Commons Attribution 4.0, unless otherwise indicated. </a:t>
              </a:r>
              <a:endParaRPr dirty="0"/>
            </a:p>
          </p:txBody>
        </p:sp>
        <p:pic>
          <p:nvPicPr>
            <p:cNvPr id="129" name="Google Shape;129;g2a38446fe1b_0_28"/>
            <p:cNvPicPr preferRelativeResize="0"/>
            <p:nvPr/>
          </p:nvPicPr>
          <p:blipFill rotWithShape="1">
            <a:blip r:embed="rId7">
              <a:alphaModFix/>
            </a:blip>
            <a:srcRect/>
            <a:stretch/>
          </p:blipFill>
          <p:spPr>
            <a:xfrm>
              <a:off x="7092280" y="6506524"/>
              <a:ext cx="485775" cy="180975"/>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Google Shape;138;g2a38446fe1b_0_40">
            <a:extLst>
              <a:ext uri="{C183D7F6-B498-43B3-948B-1728B52AA6E4}">
                <adec:decorative xmlns:adec="http://schemas.microsoft.com/office/drawing/2017/decorative" val="1"/>
              </a:ext>
            </a:extLst>
          </p:cNvPr>
          <p:cNvPicPr preferRelativeResize="0"/>
          <p:nvPr/>
        </p:nvPicPr>
        <p:blipFill rotWithShape="1">
          <a:blip r:embed="rId3">
            <a:alphaModFix/>
          </a:blip>
          <a:srcRect b="67915"/>
          <a:stretch/>
        </p:blipFill>
        <p:spPr>
          <a:xfrm>
            <a:off x="1" y="-17769"/>
            <a:ext cx="9144001" cy="1585313"/>
          </a:xfrm>
          <a:prstGeom prst="rect">
            <a:avLst/>
          </a:prstGeom>
          <a:noFill/>
          <a:ln>
            <a:noFill/>
          </a:ln>
        </p:spPr>
      </p:pic>
      <p:pic>
        <p:nvPicPr>
          <p:cNvPr id="139" name="Google Shape;139;g2a38446fe1b_0_40">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155575" y="414365"/>
            <a:ext cx="2724150" cy="723900"/>
          </a:xfrm>
          <a:prstGeom prst="rect">
            <a:avLst/>
          </a:prstGeom>
          <a:noFill/>
          <a:ln>
            <a:noFill/>
          </a:ln>
        </p:spPr>
      </p:pic>
      <p:sp>
        <p:nvSpPr>
          <p:cNvPr id="140" name="Google Shape;140;g2a38446fe1b_0_40">
            <a:extLst>
              <a:ext uri="{C183D7F6-B498-43B3-948B-1728B52AA6E4}">
                <adec:decorative xmlns:adec="http://schemas.microsoft.com/office/drawing/2017/decorative" val="0"/>
              </a:ext>
            </a:extLst>
          </p:cNvPr>
          <p:cNvSpPr txBox="1">
            <a:spLocks noGrp="1"/>
          </p:cNvSpPr>
          <p:nvPr>
            <p:ph type="title" idx="4294967295"/>
          </p:nvPr>
        </p:nvSpPr>
        <p:spPr>
          <a:xfrm>
            <a:off x="3523365" y="113093"/>
            <a:ext cx="5040600" cy="13236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000" b="0" i="0" u="none" strike="noStrike" kern="0" cap="none" spc="0" normalizeH="0" baseline="0" noProof="0" dirty="0">
                <a:ln>
                  <a:noFill/>
                </a:ln>
                <a:solidFill>
                  <a:schemeClr val="lt1"/>
                </a:solidFill>
                <a:effectLst/>
                <a:uLnTx/>
                <a:uFillTx/>
                <a:latin typeface="Calibri"/>
                <a:ea typeface="Calibri"/>
                <a:cs typeface="Calibri"/>
                <a:sym typeface="Calibri"/>
              </a:rPr>
              <a:t>Name classes</a:t>
            </a:r>
          </a:p>
        </p:txBody>
      </p:sp>
      <p:sp>
        <p:nvSpPr>
          <p:cNvPr id="144" name="Google Shape;144;g2a38446fe1b_0_40"/>
          <p:cNvSpPr txBox="1"/>
          <p:nvPr/>
        </p:nvSpPr>
        <p:spPr>
          <a:xfrm>
            <a:off x="173950" y="1771200"/>
            <a:ext cx="2788800" cy="116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AU" sz="3200" dirty="0">
                <a:solidFill>
                  <a:schemeClr val="dk1"/>
                </a:solidFill>
                <a:latin typeface="Calibri"/>
                <a:ea typeface="Calibri"/>
                <a:cs typeface="Calibri"/>
                <a:sym typeface="Calibri"/>
              </a:rPr>
              <a:t>Rename the existing classes</a:t>
            </a:r>
            <a:endParaRPr sz="3200" dirty="0">
              <a:solidFill>
                <a:schemeClr val="dk1"/>
              </a:solidFill>
              <a:latin typeface="Calibri"/>
              <a:ea typeface="Calibri"/>
              <a:cs typeface="Calibri"/>
              <a:sym typeface="Calibri"/>
            </a:endParaRPr>
          </a:p>
        </p:txBody>
      </p:sp>
      <p:sp>
        <p:nvSpPr>
          <p:cNvPr id="150" name="Google Shape;150;g2a38446fe1b_0_40"/>
          <p:cNvSpPr txBox="1"/>
          <p:nvPr/>
        </p:nvSpPr>
        <p:spPr>
          <a:xfrm>
            <a:off x="268250" y="4248875"/>
            <a:ext cx="3000000" cy="923299"/>
          </a:xfrm>
          <a:prstGeom prst="rect">
            <a:avLst/>
          </a:prstGeom>
          <a:noFill/>
          <a:ln>
            <a:noFill/>
          </a:ln>
        </p:spPr>
        <p:txBody>
          <a:bodyPr spcFirstLastPara="1" wrap="square" lIns="91425" tIns="91425" rIns="91425" bIns="91425" anchor="t" anchorCtr="0">
            <a:spAutoFit/>
          </a:bodyPr>
          <a:lstStyle/>
          <a:p>
            <a:pPr marL="0" lvl="0" indent="0" algn="l" rtl="0">
              <a:spcBef>
                <a:spcPts val="1200"/>
              </a:spcBef>
              <a:spcAft>
                <a:spcPts val="1200"/>
              </a:spcAft>
              <a:buNone/>
            </a:pPr>
            <a:r>
              <a:rPr lang="en-AU" dirty="0">
                <a:solidFill>
                  <a:schemeClr val="dk1"/>
                </a:solidFill>
              </a:rPr>
              <a:t>Class </a:t>
            </a:r>
            <a:r>
              <a:rPr lang="en-AU">
                <a:solidFill>
                  <a:schemeClr val="dk1"/>
                </a:solidFill>
              </a:rPr>
              <a:t>1 – </a:t>
            </a:r>
            <a:r>
              <a:rPr lang="en-AU" dirty="0">
                <a:solidFill>
                  <a:schemeClr val="dk1"/>
                </a:solidFill>
              </a:rPr>
              <a:t>Change the name of Class 1 </a:t>
            </a:r>
            <a:r>
              <a:rPr lang="en-AU">
                <a:solidFill>
                  <a:schemeClr val="dk1"/>
                </a:solidFill>
              </a:rPr>
              <a:t>to ‘quarter’</a:t>
            </a:r>
            <a:endParaRPr sz="1700" dirty="0"/>
          </a:p>
        </p:txBody>
      </p:sp>
      <p:sp>
        <p:nvSpPr>
          <p:cNvPr id="147" name="Google Shape;147;g2a38446fe1b_0_40"/>
          <p:cNvSpPr txBox="1"/>
          <p:nvPr/>
        </p:nvSpPr>
        <p:spPr>
          <a:xfrm>
            <a:off x="268250" y="5010480"/>
            <a:ext cx="2724300" cy="892522"/>
          </a:xfrm>
          <a:prstGeom prst="rect">
            <a:avLst/>
          </a:prstGeom>
          <a:noFill/>
          <a:ln>
            <a:noFill/>
          </a:ln>
        </p:spPr>
        <p:txBody>
          <a:bodyPr spcFirstLastPara="1" wrap="square" lIns="91425" tIns="91425" rIns="91425" bIns="91425" anchor="t" anchorCtr="0">
            <a:spAutoFit/>
          </a:bodyPr>
          <a:lstStyle/>
          <a:p>
            <a:pPr marL="0" lvl="0" indent="0" algn="l" rtl="0">
              <a:spcBef>
                <a:spcPts val="1200"/>
              </a:spcBef>
              <a:spcAft>
                <a:spcPts val="1200"/>
              </a:spcAft>
              <a:buNone/>
            </a:pPr>
            <a:r>
              <a:rPr lang="en-AU" sz="1300" dirty="0">
                <a:solidFill>
                  <a:schemeClr val="dk1"/>
                </a:solidFill>
              </a:rPr>
              <a:t>Class </a:t>
            </a:r>
            <a:r>
              <a:rPr lang="en-AU" sz="1300">
                <a:solidFill>
                  <a:schemeClr val="dk1"/>
                </a:solidFill>
              </a:rPr>
              <a:t>2 </a:t>
            </a:r>
            <a:r>
              <a:rPr lang="en-AU" sz="1200">
                <a:solidFill>
                  <a:schemeClr val="dk1"/>
                </a:solidFill>
              </a:rPr>
              <a:t>–</a:t>
            </a:r>
            <a:r>
              <a:rPr lang="en-AU" sz="1300">
                <a:solidFill>
                  <a:schemeClr val="dk1"/>
                </a:solidFill>
              </a:rPr>
              <a:t> Change </a:t>
            </a:r>
            <a:r>
              <a:rPr lang="en-AU" sz="1300" dirty="0">
                <a:solidFill>
                  <a:schemeClr val="dk1"/>
                </a:solidFill>
              </a:rPr>
              <a:t>the name of Class 2 </a:t>
            </a:r>
            <a:r>
              <a:rPr lang="en-AU" sz="1300">
                <a:solidFill>
                  <a:schemeClr val="dk1"/>
                </a:solidFill>
              </a:rPr>
              <a:t>to ‘half’</a:t>
            </a:r>
            <a:endParaRPr sz="1600" dirty="0"/>
          </a:p>
        </p:txBody>
      </p:sp>
      <p:grpSp>
        <p:nvGrpSpPr>
          <p:cNvPr id="2" name="Group 1" descr="Renaming classes">
            <a:extLst>
              <a:ext uri="{FF2B5EF4-FFF2-40B4-BE49-F238E27FC236}">
                <a16:creationId xmlns:a16="http://schemas.microsoft.com/office/drawing/2014/main" id="{C1B17450-A2B5-EC2D-AFC8-D0839C8C1F8B}"/>
              </a:ext>
            </a:extLst>
          </p:cNvPr>
          <p:cNvGrpSpPr/>
          <p:nvPr/>
        </p:nvGrpSpPr>
        <p:grpSpPr>
          <a:xfrm>
            <a:off x="2535200" y="1630913"/>
            <a:ext cx="6257250" cy="4677013"/>
            <a:chOff x="2535200" y="1630913"/>
            <a:chExt cx="6257250" cy="4677013"/>
          </a:xfrm>
        </p:grpSpPr>
        <p:pic>
          <p:nvPicPr>
            <p:cNvPr id="146" name="Google Shape;146;g2a38446fe1b_0_40"/>
            <p:cNvPicPr preferRelativeResize="0"/>
            <p:nvPr/>
          </p:nvPicPr>
          <p:blipFill>
            <a:blip r:embed="rId5">
              <a:alphaModFix/>
            </a:blip>
            <a:stretch>
              <a:fillRect/>
            </a:stretch>
          </p:blipFill>
          <p:spPr>
            <a:xfrm>
              <a:off x="3009075" y="1630913"/>
              <a:ext cx="5734050" cy="2238375"/>
            </a:xfrm>
            <a:prstGeom prst="rect">
              <a:avLst/>
            </a:prstGeom>
            <a:noFill/>
            <a:ln>
              <a:noFill/>
            </a:ln>
          </p:spPr>
        </p:pic>
        <p:pic>
          <p:nvPicPr>
            <p:cNvPr id="148" name="Google Shape;148;g2a38446fe1b_0_40"/>
            <p:cNvPicPr preferRelativeResize="0"/>
            <p:nvPr/>
          </p:nvPicPr>
          <p:blipFill>
            <a:blip r:embed="rId6">
              <a:alphaModFix/>
            </a:blip>
            <a:stretch>
              <a:fillRect/>
            </a:stretch>
          </p:blipFill>
          <p:spPr>
            <a:xfrm>
              <a:off x="3058400" y="3898101"/>
              <a:ext cx="5734050" cy="2409825"/>
            </a:xfrm>
            <a:prstGeom prst="rect">
              <a:avLst/>
            </a:prstGeom>
            <a:noFill/>
            <a:ln>
              <a:noFill/>
            </a:ln>
          </p:spPr>
        </p:pic>
        <p:sp>
          <p:nvSpPr>
            <p:cNvPr id="149" name="Google Shape;149;g2a38446fe1b_0_40"/>
            <p:cNvSpPr/>
            <p:nvPr/>
          </p:nvSpPr>
          <p:spPr>
            <a:xfrm rot="5400000">
              <a:off x="2558750" y="3613575"/>
              <a:ext cx="476100" cy="5232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Calibri"/>
                <a:ea typeface="Calibri"/>
                <a:cs typeface="Calibri"/>
                <a:sym typeface="Calibri"/>
              </a:endParaRPr>
            </a:p>
          </p:txBody>
        </p:sp>
      </p:grpSp>
      <p:grpSp>
        <p:nvGrpSpPr>
          <p:cNvPr id="141" name="Google Shape;141;g2a38446fe1b_0_40" descr="Digital Technologies Hub is brought to you by the Australian Government Department of Education. Creative Commons Attribution 4.0, unless otherwise indicated. &#10;">
            <a:extLst>
              <a:ext uri="{C183D7F6-B498-43B3-948B-1728B52AA6E4}">
                <adec:decorative xmlns:adec="http://schemas.microsoft.com/office/drawing/2017/decorative" val="0"/>
              </a:ext>
            </a:extLst>
          </p:cNvPr>
          <p:cNvGrpSpPr/>
          <p:nvPr/>
        </p:nvGrpSpPr>
        <p:grpSpPr>
          <a:xfrm>
            <a:off x="173944" y="6472055"/>
            <a:ext cx="8767500" cy="215444"/>
            <a:chOff x="173944" y="6472055"/>
            <a:chExt cx="8767500" cy="215444"/>
          </a:xfrm>
        </p:grpSpPr>
        <p:sp>
          <p:nvSpPr>
            <p:cNvPr id="142" name="Google Shape;142;g2a38446fe1b_0_40" descr="Digital Technologies Hub is brought to you by the Australian Government Department of Education. Creative Commons Attribution 4.0, unless otherwise indicated. &#10;"/>
            <p:cNvSpPr txBox="1"/>
            <p:nvPr/>
          </p:nvSpPr>
          <p:spPr>
            <a:xfrm>
              <a:off x="173944" y="6472055"/>
              <a:ext cx="87675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800" dirty="0">
                  <a:solidFill>
                    <a:schemeClr val="dk1"/>
                  </a:solidFill>
                  <a:latin typeface="Calibri"/>
                  <a:ea typeface="Calibri"/>
                  <a:cs typeface="Calibri"/>
                  <a:sym typeface="Calibri"/>
                </a:rPr>
                <a:t>Digital Technologies Hub is brought to you by the Australian Government Department of Education. Creative Commons Attribution 4.0, unless otherwise indicated. </a:t>
              </a:r>
              <a:endParaRPr dirty="0"/>
            </a:p>
          </p:txBody>
        </p:sp>
        <p:pic>
          <p:nvPicPr>
            <p:cNvPr id="143" name="Google Shape;143;g2a38446fe1b_0_40"/>
            <p:cNvPicPr preferRelativeResize="0"/>
            <p:nvPr/>
          </p:nvPicPr>
          <p:blipFill rotWithShape="1">
            <a:blip r:embed="rId7">
              <a:alphaModFix/>
            </a:blip>
            <a:srcRect/>
            <a:stretch/>
          </p:blipFill>
          <p:spPr>
            <a:xfrm>
              <a:off x="7092280" y="6506524"/>
              <a:ext cx="485775" cy="180975"/>
            </a:xfrm>
            <a:prstGeom prst="rect">
              <a:avLst/>
            </a:prstGeom>
            <a:noFill/>
            <a:ln>
              <a:noFill/>
            </a:ln>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g2a38446fe1b_0_60">
            <a:extLst>
              <a:ext uri="{C183D7F6-B498-43B3-948B-1728B52AA6E4}">
                <adec:decorative xmlns:adec="http://schemas.microsoft.com/office/drawing/2017/decorative" val="1"/>
              </a:ext>
            </a:extLst>
          </p:cNvPr>
          <p:cNvPicPr preferRelativeResize="0"/>
          <p:nvPr/>
        </p:nvPicPr>
        <p:blipFill rotWithShape="1">
          <a:blip r:embed="rId3">
            <a:alphaModFix/>
          </a:blip>
          <a:srcRect b="67915"/>
          <a:stretch/>
        </p:blipFill>
        <p:spPr>
          <a:xfrm>
            <a:off x="1" y="-17769"/>
            <a:ext cx="9144001" cy="1585313"/>
          </a:xfrm>
          <a:prstGeom prst="rect">
            <a:avLst/>
          </a:prstGeom>
          <a:noFill/>
          <a:ln>
            <a:noFill/>
          </a:ln>
        </p:spPr>
      </p:pic>
      <p:pic>
        <p:nvPicPr>
          <p:cNvPr id="156" name="Google Shape;156;g2a38446fe1b_0_60">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155575" y="414365"/>
            <a:ext cx="2724150" cy="723900"/>
          </a:xfrm>
          <a:prstGeom prst="rect">
            <a:avLst/>
          </a:prstGeom>
          <a:noFill/>
          <a:ln>
            <a:noFill/>
          </a:ln>
        </p:spPr>
      </p:pic>
      <p:sp>
        <p:nvSpPr>
          <p:cNvPr id="157" name="Google Shape;157;g2a38446fe1b_0_60"/>
          <p:cNvSpPr txBox="1">
            <a:spLocks noGrp="1"/>
          </p:cNvSpPr>
          <p:nvPr>
            <p:ph type="title" idx="4294967295"/>
          </p:nvPr>
        </p:nvSpPr>
        <p:spPr>
          <a:xfrm>
            <a:off x="3523365" y="113093"/>
            <a:ext cx="5040600" cy="13236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000" b="0" i="0" u="none" strike="noStrike" kern="0" cap="none" spc="0" normalizeH="0" baseline="0" noProof="0" dirty="0">
                <a:ln>
                  <a:noFill/>
                </a:ln>
                <a:solidFill>
                  <a:schemeClr val="lt1"/>
                </a:solidFill>
                <a:effectLst/>
                <a:uLnTx/>
                <a:uFillTx/>
                <a:latin typeface="Calibri"/>
                <a:ea typeface="Calibri"/>
                <a:cs typeface="Calibri"/>
                <a:sym typeface="Calibri"/>
              </a:rPr>
              <a:t>Add more classes</a:t>
            </a:r>
          </a:p>
        </p:txBody>
      </p:sp>
      <p:sp>
        <p:nvSpPr>
          <p:cNvPr id="161" name="Google Shape;161;g2a38446fe1b_0_60"/>
          <p:cNvSpPr txBox="1"/>
          <p:nvPr/>
        </p:nvSpPr>
        <p:spPr>
          <a:xfrm>
            <a:off x="173950" y="1771200"/>
            <a:ext cx="2788800" cy="116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AU" sz="3200" dirty="0">
                <a:solidFill>
                  <a:schemeClr val="dk1"/>
                </a:solidFill>
                <a:latin typeface="Calibri"/>
                <a:ea typeface="Calibri"/>
                <a:cs typeface="Calibri"/>
                <a:sym typeface="Calibri"/>
              </a:rPr>
              <a:t>Add two more classes</a:t>
            </a:r>
            <a:endParaRPr sz="3200" dirty="0">
              <a:solidFill>
                <a:schemeClr val="dk1"/>
              </a:solidFill>
              <a:latin typeface="Calibri"/>
              <a:ea typeface="Calibri"/>
              <a:cs typeface="Calibri"/>
              <a:sym typeface="Calibri"/>
            </a:endParaRPr>
          </a:p>
        </p:txBody>
      </p:sp>
      <p:pic>
        <p:nvPicPr>
          <p:cNvPr id="163" name="Google Shape;163;g2a38446fe1b_0_60" descr="Adding another class"/>
          <p:cNvPicPr preferRelativeResize="0"/>
          <p:nvPr/>
        </p:nvPicPr>
        <p:blipFill>
          <a:blip r:embed="rId5">
            <a:alphaModFix/>
          </a:blip>
          <a:stretch>
            <a:fillRect/>
          </a:stretch>
        </p:blipFill>
        <p:spPr>
          <a:xfrm>
            <a:off x="2962750" y="1878913"/>
            <a:ext cx="5734050" cy="2809875"/>
          </a:xfrm>
          <a:prstGeom prst="rect">
            <a:avLst/>
          </a:prstGeom>
          <a:noFill/>
          <a:ln>
            <a:noFill/>
          </a:ln>
        </p:spPr>
      </p:pic>
      <p:grpSp>
        <p:nvGrpSpPr>
          <p:cNvPr id="158" name="Google Shape;158;g2a38446fe1b_0_60" descr="Digital Technologies Hub is brought to you by the Australian Government Department of Education. Creative Commons Attribution 4.0, unless otherwise indicated. &#10;"/>
          <p:cNvGrpSpPr/>
          <p:nvPr/>
        </p:nvGrpSpPr>
        <p:grpSpPr>
          <a:xfrm>
            <a:off x="173944" y="6472055"/>
            <a:ext cx="8767500" cy="215444"/>
            <a:chOff x="173944" y="6472055"/>
            <a:chExt cx="8767500" cy="215444"/>
          </a:xfrm>
        </p:grpSpPr>
        <p:sp>
          <p:nvSpPr>
            <p:cNvPr id="159" name="Google Shape;159;g2a38446fe1b_0_60"/>
            <p:cNvSpPr txBox="1"/>
            <p:nvPr/>
          </p:nvSpPr>
          <p:spPr>
            <a:xfrm>
              <a:off x="173944" y="6472055"/>
              <a:ext cx="87675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800" dirty="0">
                  <a:solidFill>
                    <a:schemeClr val="dk1"/>
                  </a:solidFill>
                  <a:latin typeface="Calibri"/>
                  <a:ea typeface="Calibri"/>
                  <a:cs typeface="Calibri"/>
                  <a:sym typeface="Calibri"/>
                </a:rPr>
                <a:t>Digital Technologies Hub is brought to you by the Australian Government Department of Education. Creative Commons Attribution 4.0, unless otherwise indicated. </a:t>
              </a:r>
              <a:endParaRPr dirty="0"/>
            </a:p>
          </p:txBody>
        </p:sp>
        <p:pic>
          <p:nvPicPr>
            <p:cNvPr id="160" name="Google Shape;160;g2a38446fe1b_0_60"/>
            <p:cNvPicPr preferRelativeResize="0"/>
            <p:nvPr/>
          </p:nvPicPr>
          <p:blipFill rotWithShape="1">
            <a:blip r:embed="rId6">
              <a:alphaModFix/>
            </a:blip>
            <a:srcRect/>
            <a:stretch/>
          </p:blipFill>
          <p:spPr>
            <a:xfrm>
              <a:off x="7092280" y="6506524"/>
              <a:ext cx="485775" cy="180975"/>
            </a:xfrm>
            <a:prstGeom prst="rect">
              <a:avLst/>
            </a:prstGeom>
            <a:noFill/>
            <a:ln>
              <a:noFill/>
            </a:ln>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Google Shape;168;g2a38446fe1b_0_77">
            <a:extLst>
              <a:ext uri="{C183D7F6-B498-43B3-948B-1728B52AA6E4}">
                <adec:decorative xmlns:adec="http://schemas.microsoft.com/office/drawing/2017/decorative" val="1"/>
              </a:ext>
            </a:extLst>
          </p:cNvPr>
          <p:cNvPicPr preferRelativeResize="0"/>
          <p:nvPr/>
        </p:nvPicPr>
        <p:blipFill rotWithShape="1">
          <a:blip r:embed="rId3">
            <a:alphaModFix/>
          </a:blip>
          <a:srcRect b="67915"/>
          <a:stretch/>
        </p:blipFill>
        <p:spPr>
          <a:xfrm>
            <a:off x="1" y="-17769"/>
            <a:ext cx="9144001" cy="1585313"/>
          </a:xfrm>
          <a:prstGeom prst="rect">
            <a:avLst/>
          </a:prstGeom>
          <a:noFill/>
          <a:ln>
            <a:noFill/>
          </a:ln>
        </p:spPr>
      </p:pic>
      <p:pic>
        <p:nvPicPr>
          <p:cNvPr id="169" name="Google Shape;169;g2a38446fe1b_0_77">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155575" y="414365"/>
            <a:ext cx="2724150" cy="723900"/>
          </a:xfrm>
          <a:prstGeom prst="rect">
            <a:avLst/>
          </a:prstGeom>
          <a:noFill/>
          <a:ln>
            <a:noFill/>
          </a:ln>
        </p:spPr>
      </p:pic>
      <p:sp>
        <p:nvSpPr>
          <p:cNvPr id="170" name="Google Shape;170;g2a38446fe1b_0_77"/>
          <p:cNvSpPr txBox="1">
            <a:spLocks noGrp="1"/>
          </p:cNvSpPr>
          <p:nvPr>
            <p:ph type="title" idx="4294967295"/>
          </p:nvPr>
        </p:nvSpPr>
        <p:spPr>
          <a:xfrm>
            <a:off x="3523365" y="113093"/>
            <a:ext cx="5040600" cy="13236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000" b="0" i="0" u="none" strike="noStrike" kern="0" cap="none" spc="0" normalizeH="0" baseline="0" noProof="0" dirty="0">
                <a:ln>
                  <a:noFill/>
                </a:ln>
                <a:solidFill>
                  <a:schemeClr val="lt1"/>
                </a:solidFill>
                <a:effectLst/>
                <a:uLnTx/>
                <a:uFillTx/>
                <a:latin typeface="Calibri"/>
                <a:ea typeface="Calibri"/>
                <a:cs typeface="Calibri"/>
                <a:sym typeface="Calibri"/>
              </a:rPr>
              <a:t>Complete the classes</a:t>
            </a:r>
          </a:p>
        </p:txBody>
      </p:sp>
      <p:sp>
        <p:nvSpPr>
          <p:cNvPr id="174" name="Google Shape;174;g2a38446fe1b_0_77"/>
          <p:cNvSpPr txBox="1"/>
          <p:nvPr/>
        </p:nvSpPr>
        <p:spPr>
          <a:xfrm>
            <a:off x="173950" y="1771200"/>
            <a:ext cx="2788800" cy="1662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AU" sz="3200" dirty="0">
                <a:solidFill>
                  <a:schemeClr val="dk1"/>
                </a:solidFill>
                <a:latin typeface="Calibri"/>
                <a:ea typeface="Calibri"/>
                <a:cs typeface="Calibri"/>
                <a:sym typeface="Calibri"/>
              </a:rPr>
              <a:t>Complete setup of the classes</a:t>
            </a:r>
            <a:endParaRPr sz="3200" dirty="0">
              <a:solidFill>
                <a:schemeClr val="dk1"/>
              </a:solidFill>
              <a:latin typeface="Calibri"/>
              <a:ea typeface="Calibri"/>
              <a:cs typeface="Calibri"/>
              <a:sym typeface="Calibri"/>
            </a:endParaRPr>
          </a:p>
        </p:txBody>
      </p:sp>
      <p:pic>
        <p:nvPicPr>
          <p:cNvPr id="176" name="Google Shape;176;g2a38446fe1b_0_77" descr="Classes completed"/>
          <p:cNvPicPr preferRelativeResize="0"/>
          <p:nvPr/>
        </p:nvPicPr>
        <p:blipFill>
          <a:blip r:embed="rId5">
            <a:alphaModFix/>
          </a:blip>
          <a:stretch>
            <a:fillRect/>
          </a:stretch>
        </p:blipFill>
        <p:spPr>
          <a:xfrm>
            <a:off x="2962750" y="2095738"/>
            <a:ext cx="5734050" cy="3848100"/>
          </a:xfrm>
          <a:prstGeom prst="rect">
            <a:avLst/>
          </a:prstGeom>
          <a:noFill/>
          <a:ln>
            <a:noFill/>
          </a:ln>
        </p:spPr>
      </p:pic>
      <p:grpSp>
        <p:nvGrpSpPr>
          <p:cNvPr id="171" name="Google Shape;171;g2a38446fe1b_0_77" descr="Digital Technologies Hub is brought to you by the Australian Government Department of Education. Creative Commons Attribution 4.0, unless otherwise indicated. &#10;"/>
          <p:cNvGrpSpPr/>
          <p:nvPr/>
        </p:nvGrpSpPr>
        <p:grpSpPr>
          <a:xfrm>
            <a:off x="173944" y="6472055"/>
            <a:ext cx="8767500" cy="215444"/>
            <a:chOff x="173944" y="6472055"/>
            <a:chExt cx="8767500" cy="215444"/>
          </a:xfrm>
        </p:grpSpPr>
        <p:sp>
          <p:nvSpPr>
            <p:cNvPr id="172" name="Google Shape;172;g2a38446fe1b_0_77"/>
            <p:cNvSpPr txBox="1"/>
            <p:nvPr/>
          </p:nvSpPr>
          <p:spPr>
            <a:xfrm>
              <a:off x="173944" y="6472055"/>
              <a:ext cx="87675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800" dirty="0">
                  <a:solidFill>
                    <a:schemeClr val="dk1"/>
                  </a:solidFill>
                  <a:latin typeface="Calibri"/>
                  <a:ea typeface="Calibri"/>
                  <a:cs typeface="Calibri"/>
                  <a:sym typeface="Calibri"/>
                </a:rPr>
                <a:t>Digital Technologies Hub is brought to you by the Australian Government Department of Education. Creative Commons Attribution 4.0, unless otherwise indicated. </a:t>
              </a:r>
              <a:endParaRPr dirty="0"/>
            </a:p>
          </p:txBody>
        </p:sp>
        <p:pic>
          <p:nvPicPr>
            <p:cNvPr id="173" name="Google Shape;173;g2a38446fe1b_0_77"/>
            <p:cNvPicPr preferRelativeResize="0"/>
            <p:nvPr/>
          </p:nvPicPr>
          <p:blipFill rotWithShape="1">
            <a:blip r:embed="rId6">
              <a:alphaModFix/>
            </a:blip>
            <a:srcRect/>
            <a:stretch/>
          </p:blipFill>
          <p:spPr>
            <a:xfrm>
              <a:off x="7092280" y="6506524"/>
              <a:ext cx="485775" cy="180975"/>
            </a:xfrm>
            <a:prstGeom prst="rect">
              <a:avLst/>
            </a:pr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g2a38446fe1b_0_90">
            <a:extLst>
              <a:ext uri="{C183D7F6-B498-43B3-948B-1728B52AA6E4}">
                <adec:decorative xmlns:adec="http://schemas.microsoft.com/office/drawing/2017/decorative" val="1"/>
              </a:ext>
            </a:extLst>
          </p:cNvPr>
          <p:cNvPicPr preferRelativeResize="0"/>
          <p:nvPr/>
        </p:nvPicPr>
        <p:blipFill rotWithShape="1">
          <a:blip r:embed="rId3">
            <a:alphaModFix/>
          </a:blip>
          <a:srcRect b="67915"/>
          <a:stretch/>
        </p:blipFill>
        <p:spPr>
          <a:xfrm>
            <a:off x="1" y="-17769"/>
            <a:ext cx="9144001" cy="1585313"/>
          </a:xfrm>
          <a:prstGeom prst="rect">
            <a:avLst/>
          </a:prstGeom>
          <a:noFill/>
          <a:ln>
            <a:noFill/>
          </a:ln>
        </p:spPr>
      </p:pic>
      <p:pic>
        <p:nvPicPr>
          <p:cNvPr id="182" name="Google Shape;182;g2a38446fe1b_0_90">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155575" y="414365"/>
            <a:ext cx="2724150" cy="723900"/>
          </a:xfrm>
          <a:prstGeom prst="rect">
            <a:avLst/>
          </a:prstGeom>
          <a:noFill/>
          <a:ln>
            <a:noFill/>
          </a:ln>
        </p:spPr>
      </p:pic>
      <p:sp>
        <p:nvSpPr>
          <p:cNvPr id="190" name="Google Shape;190;g2a38446fe1b_0_90"/>
          <p:cNvSpPr txBox="1">
            <a:spLocks noGrp="1"/>
          </p:cNvSpPr>
          <p:nvPr>
            <p:ph type="title" idx="4294967295"/>
          </p:nvPr>
        </p:nvSpPr>
        <p:spPr>
          <a:xfrm>
            <a:off x="3035299" y="108901"/>
            <a:ext cx="5870826" cy="1292388"/>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AU" sz="4000" b="0" i="0" strike="noStrike" kern="0" cap="none" spc="0" normalizeH="0" baseline="0" noProof="0" dirty="0">
                <a:ln>
                  <a:noFill/>
                </a:ln>
                <a:solidFill>
                  <a:schemeClr val="bg1"/>
                </a:solidFill>
                <a:effectLst/>
                <a:uLnTx/>
                <a:uFillTx/>
                <a:latin typeface="Calibri"/>
                <a:ea typeface="Calibri"/>
                <a:cs typeface="Calibri"/>
                <a:sym typeface="Calibri"/>
              </a:rPr>
              <a:t>Uploading images</a:t>
            </a:r>
            <a:r>
              <a:rPr kumimoji="0" lang="en-AU" sz="4000" b="0" i="0" strike="noStrike" kern="0" cap="none" spc="0" normalizeH="0" noProof="0" dirty="0">
                <a:ln>
                  <a:noFill/>
                </a:ln>
                <a:solidFill>
                  <a:schemeClr val="bg1"/>
                </a:solidFill>
                <a:effectLst/>
                <a:uLnTx/>
                <a:uFillTx/>
                <a:latin typeface="Calibri"/>
                <a:ea typeface="Calibri"/>
                <a:cs typeface="Calibri"/>
                <a:sym typeface="Calibri"/>
              </a:rPr>
              <a:t> </a:t>
            </a:r>
            <a:r>
              <a:rPr kumimoji="0" lang="en-AU" sz="8800" b="0" i="0" strike="noStrike" kern="0" cap="none" spc="0" normalizeH="0" baseline="0" noProof="0" dirty="0">
                <a:ln>
                  <a:noFill/>
                </a:ln>
                <a:solidFill>
                  <a:schemeClr val="bg1"/>
                </a:solidFill>
                <a:effectLst/>
                <a:uLnTx/>
                <a:uFillTx/>
                <a:latin typeface="Calibri"/>
                <a:ea typeface="Calibri"/>
                <a:cs typeface="Calibri"/>
                <a:sym typeface="Calibri"/>
                <a:hlinkClick r:id="rId5">
                  <a:extLst>
                    <a:ext uri="{A12FA001-AC4F-418D-AE19-62706E023703}">
                      <ahyp:hlinkClr xmlns:ahyp="http://schemas.microsoft.com/office/drawing/2018/hyperlinkcolor" val="tx"/>
                    </a:ext>
                  </a:extLst>
                </a:hlinkClick>
              </a:rPr>
              <a:t> </a:t>
            </a:r>
            <a:endParaRPr kumimoji="0" lang="en-AU" sz="8800" b="0" i="0" strike="noStrike" kern="0" cap="none" spc="0" normalizeH="0" baseline="0" noProof="0" dirty="0">
              <a:ln>
                <a:noFill/>
              </a:ln>
              <a:solidFill>
                <a:schemeClr val="bg1"/>
              </a:solidFill>
              <a:effectLst/>
              <a:uLnTx/>
              <a:uFillTx/>
              <a:latin typeface="Calibri"/>
              <a:ea typeface="Calibri"/>
              <a:cs typeface="Calibri"/>
              <a:sym typeface="Calibri"/>
            </a:endParaRPr>
          </a:p>
        </p:txBody>
      </p:sp>
      <p:sp>
        <p:nvSpPr>
          <p:cNvPr id="187" name="Google Shape;187;g2a38446fe1b_0_90"/>
          <p:cNvSpPr txBox="1"/>
          <p:nvPr/>
        </p:nvSpPr>
        <p:spPr>
          <a:xfrm>
            <a:off x="173950" y="1771200"/>
            <a:ext cx="2788800" cy="1662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AU" sz="3200" dirty="0">
                <a:solidFill>
                  <a:schemeClr val="dk1"/>
                </a:solidFill>
                <a:latin typeface="Calibri"/>
                <a:ea typeface="Calibri"/>
                <a:cs typeface="Calibri"/>
                <a:sym typeface="Calibri"/>
              </a:rPr>
              <a:t>Upload images using the webcam. </a:t>
            </a:r>
            <a:endParaRPr sz="3200" dirty="0">
              <a:solidFill>
                <a:schemeClr val="dk1"/>
              </a:solidFill>
              <a:latin typeface="Calibri"/>
              <a:ea typeface="Calibri"/>
              <a:cs typeface="Calibri"/>
              <a:sym typeface="Calibri"/>
            </a:endParaRPr>
          </a:p>
        </p:txBody>
      </p:sp>
      <p:pic>
        <p:nvPicPr>
          <p:cNvPr id="189" name="Google Shape;189;g2a38446fe1b_0_90" descr="Instructing how to select webcam"/>
          <p:cNvPicPr preferRelativeResize="0"/>
          <p:nvPr/>
        </p:nvPicPr>
        <p:blipFill>
          <a:blip r:embed="rId6">
            <a:alphaModFix/>
          </a:blip>
          <a:stretch>
            <a:fillRect/>
          </a:stretch>
        </p:blipFill>
        <p:spPr>
          <a:xfrm>
            <a:off x="3181225" y="1929463"/>
            <a:ext cx="5724900" cy="3879998"/>
          </a:xfrm>
          <a:prstGeom prst="rect">
            <a:avLst/>
          </a:prstGeom>
          <a:noFill/>
          <a:ln>
            <a:noFill/>
          </a:ln>
        </p:spPr>
      </p:pic>
      <p:pic>
        <p:nvPicPr>
          <p:cNvPr id="191" name="Google Shape;191;g2a38446fe1b_0_90">
            <a:extLst>
              <a:ext uri="{C183D7F6-B498-43B3-948B-1728B52AA6E4}">
                <adec:decorative xmlns:adec="http://schemas.microsoft.com/office/drawing/2017/decorative" val="1"/>
              </a:ext>
            </a:extLst>
          </p:cNvPr>
          <p:cNvPicPr preferRelativeResize="0"/>
          <p:nvPr/>
        </p:nvPicPr>
        <p:blipFill>
          <a:blip r:embed="rId7">
            <a:alphaModFix/>
          </a:blip>
          <a:stretch>
            <a:fillRect/>
          </a:stretch>
        </p:blipFill>
        <p:spPr>
          <a:xfrm>
            <a:off x="571475" y="5080375"/>
            <a:ext cx="905075" cy="905075"/>
          </a:xfrm>
          <a:prstGeom prst="rect">
            <a:avLst/>
          </a:prstGeom>
          <a:noFill/>
          <a:ln>
            <a:noFill/>
          </a:ln>
        </p:spPr>
      </p:pic>
      <p:sp>
        <p:nvSpPr>
          <p:cNvPr id="2" name="TextBox 1">
            <a:extLst>
              <a:ext uri="{FF2B5EF4-FFF2-40B4-BE49-F238E27FC236}">
                <a16:creationId xmlns:a16="http://schemas.microsoft.com/office/drawing/2014/main" id="{D4298FA1-0C1B-5838-E1A6-83735C76AF04}"/>
              </a:ext>
              <a:ext uri="{C183D7F6-B498-43B3-948B-1728B52AA6E4}">
                <adec:decorative xmlns:adec="http://schemas.microsoft.com/office/drawing/2017/decorative" val="1"/>
              </a:ext>
            </a:extLst>
          </p:cNvPr>
          <p:cNvSpPr txBox="1"/>
          <p:nvPr/>
        </p:nvSpPr>
        <p:spPr>
          <a:xfrm>
            <a:off x="571475" y="5985450"/>
            <a:ext cx="905075" cy="307777"/>
          </a:xfrm>
          <a:prstGeom prst="rect">
            <a:avLst/>
          </a:prstGeom>
          <a:noFill/>
        </p:spPr>
        <p:txBody>
          <a:bodyPr wrap="square" rtlCol="0">
            <a:spAutoFit/>
          </a:bodyPr>
          <a:lstStyle/>
          <a:p>
            <a:r>
              <a:rPr lang="en-AU" dirty="0" err="1"/>
              <a:t>Flaticon</a:t>
            </a:r>
            <a:endParaRPr lang="en-AU" dirty="0"/>
          </a:p>
        </p:txBody>
      </p:sp>
      <p:grpSp>
        <p:nvGrpSpPr>
          <p:cNvPr id="184" name="Google Shape;184;g2a38446fe1b_0_90" descr="Digital Technologies Hub is brought to you by the Australian Government Department of Education. Creative Commons Attribution 4.0, unless otherwise indicated. &#10;"/>
          <p:cNvGrpSpPr/>
          <p:nvPr/>
        </p:nvGrpSpPr>
        <p:grpSpPr>
          <a:xfrm>
            <a:off x="173944" y="6472055"/>
            <a:ext cx="8767500" cy="215444"/>
            <a:chOff x="173944" y="6472055"/>
            <a:chExt cx="8767500" cy="215444"/>
          </a:xfrm>
        </p:grpSpPr>
        <p:sp>
          <p:nvSpPr>
            <p:cNvPr id="185" name="Google Shape;185;g2a38446fe1b_0_90"/>
            <p:cNvSpPr txBox="1"/>
            <p:nvPr/>
          </p:nvSpPr>
          <p:spPr>
            <a:xfrm>
              <a:off x="173944" y="6472055"/>
              <a:ext cx="87675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800" dirty="0">
                  <a:solidFill>
                    <a:schemeClr val="dk1"/>
                  </a:solidFill>
                  <a:latin typeface="Calibri"/>
                  <a:ea typeface="Calibri"/>
                  <a:cs typeface="Calibri"/>
                  <a:sym typeface="Calibri"/>
                </a:rPr>
                <a:t>Digital Technologies Hub is brought to you by the Australian Government Department of Education. Creative Commons Attribution 4.0, unless otherwise indicated. </a:t>
              </a:r>
              <a:endParaRPr dirty="0"/>
            </a:p>
          </p:txBody>
        </p:sp>
        <p:pic>
          <p:nvPicPr>
            <p:cNvPr id="186" name="Google Shape;186;g2a38446fe1b_0_90"/>
            <p:cNvPicPr preferRelativeResize="0"/>
            <p:nvPr/>
          </p:nvPicPr>
          <p:blipFill rotWithShape="1">
            <a:blip r:embed="rId8">
              <a:alphaModFix/>
            </a:blip>
            <a:srcRect/>
            <a:stretch/>
          </p:blipFill>
          <p:spPr>
            <a:xfrm>
              <a:off x="7092280" y="6506524"/>
              <a:ext cx="485775" cy="180975"/>
            </a:xfrm>
            <a:prstGeom prst="rect">
              <a:avLst/>
            </a:prstGeom>
            <a:noFill/>
            <a:ln>
              <a:noFill/>
            </a:ln>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Google Shape;196;g2a38446fe1b_0_105">
            <a:extLst>
              <a:ext uri="{C183D7F6-B498-43B3-948B-1728B52AA6E4}">
                <adec:decorative xmlns:adec="http://schemas.microsoft.com/office/drawing/2017/decorative" val="1"/>
              </a:ext>
            </a:extLst>
          </p:cNvPr>
          <p:cNvPicPr preferRelativeResize="0"/>
          <p:nvPr/>
        </p:nvPicPr>
        <p:blipFill rotWithShape="1">
          <a:blip r:embed="rId3">
            <a:alphaModFix/>
          </a:blip>
          <a:srcRect b="67915"/>
          <a:stretch/>
        </p:blipFill>
        <p:spPr>
          <a:xfrm>
            <a:off x="1" y="-17769"/>
            <a:ext cx="9144001" cy="1585313"/>
          </a:xfrm>
          <a:prstGeom prst="rect">
            <a:avLst/>
          </a:prstGeom>
          <a:noFill/>
          <a:ln>
            <a:noFill/>
          </a:ln>
        </p:spPr>
      </p:pic>
      <p:pic>
        <p:nvPicPr>
          <p:cNvPr id="197" name="Google Shape;197;g2a38446fe1b_0_105">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155575" y="414365"/>
            <a:ext cx="2724150" cy="723900"/>
          </a:xfrm>
          <a:prstGeom prst="rect">
            <a:avLst/>
          </a:prstGeom>
          <a:noFill/>
          <a:ln>
            <a:noFill/>
          </a:ln>
        </p:spPr>
      </p:pic>
      <p:sp>
        <p:nvSpPr>
          <p:cNvPr id="198" name="Google Shape;198;g2a38446fe1b_0_105"/>
          <p:cNvSpPr txBox="1">
            <a:spLocks noGrp="1"/>
          </p:cNvSpPr>
          <p:nvPr>
            <p:ph type="title" idx="4294967295"/>
          </p:nvPr>
        </p:nvSpPr>
        <p:spPr>
          <a:xfrm>
            <a:off x="3523365" y="113093"/>
            <a:ext cx="5040600" cy="13236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000" b="0" i="0" u="none" strike="noStrike" kern="0" cap="none" spc="0" normalizeH="0" baseline="0" noProof="0" dirty="0">
                <a:ln>
                  <a:noFill/>
                </a:ln>
                <a:solidFill>
                  <a:schemeClr val="lt1"/>
                </a:solidFill>
                <a:effectLst/>
                <a:uLnTx/>
                <a:uFillTx/>
                <a:latin typeface="Calibri"/>
                <a:ea typeface="Calibri"/>
                <a:cs typeface="Calibri"/>
                <a:sym typeface="Calibri"/>
              </a:rPr>
              <a:t>Record  images </a:t>
            </a:r>
          </a:p>
        </p:txBody>
      </p:sp>
      <p:sp>
        <p:nvSpPr>
          <p:cNvPr id="202" name="Google Shape;202;g2a38446fe1b_0_105"/>
          <p:cNvSpPr txBox="1"/>
          <p:nvPr/>
        </p:nvSpPr>
        <p:spPr>
          <a:xfrm>
            <a:off x="173950" y="1705700"/>
            <a:ext cx="2788800" cy="1662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AU" sz="3200" dirty="0">
                <a:solidFill>
                  <a:schemeClr val="dk1"/>
                </a:solidFill>
                <a:latin typeface="Calibri"/>
                <a:ea typeface="Calibri"/>
                <a:cs typeface="Calibri"/>
                <a:sym typeface="Calibri"/>
              </a:rPr>
              <a:t>Record images using the webcam. </a:t>
            </a:r>
            <a:endParaRPr sz="3200" dirty="0">
              <a:solidFill>
                <a:schemeClr val="dk1"/>
              </a:solidFill>
              <a:latin typeface="Calibri"/>
              <a:ea typeface="Calibri"/>
              <a:cs typeface="Calibri"/>
              <a:sym typeface="Calibri"/>
            </a:endParaRPr>
          </a:p>
        </p:txBody>
      </p:sp>
      <p:pic>
        <p:nvPicPr>
          <p:cNvPr id="204" name="Google Shape;204;g2a38446fe1b_0_105" descr="a quarter being recorded by webcam"/>
          <p:cNvPicPr preferRelativeResize="0"/>
          <p:nvPr/>
        </p:nvPicPr>
        <p:blipFill>
          <a:blip r:embed="rId5">
            <a:alphaModFix/>
          </a:blip>
          <a:stretch>
            <a:fillRect/>
          </a:stretch>
        </p:blipFill>
        <p:spPr>
          <a:xfrm>
            <a:off x="3040450" y="1720413"/>
            <a:ext cx="5724900" cy="1797352"/>
          </a:xfrm>
          <a:prstGeom prst="rect">
            <a:avLst/>
          </a:prstGeom>
          <a:noFill/>
          <a:ln>
            <a:noFill/>
          </a:ln>
        </p:spPr>
      </p:pic>
      <p:sp>
        <p:nvSpPr>
          <p:cNvPr id="205" name="Google Shape;205;g2a38446fe1b_0_105"/>
          <p:cNvSpPr txBox="1"/>
          <p:nvPr/>
        </p:nvSpPr>
        <p:spPr>
          <a:xfrm>
            <a:off x="155575" y="3506156"/>
            <a:ext cx="5206800" cy="3108513"/>
          </a:xfrm>
          <a:prstGeom prst="rect">
            <a:avLst/>
          </a:prstGeom>
          <a:noFill/>
          <a:ln>
            <a:noFill/>
          </a:ln>
        </p:spPr>
        <p:txBody>
          <a:bodyPr spcFirstLastPara="1" wrap="square" lIns="91425" tIns="91425" rIns="91425" bIns="91425" anchor="t" anchorCtr="0">
            <a:spAutoFit/>
          </a:bodyPr>
          <a:lstStyle/>
          <a:p>
            <a:pPr marL="457200" lvl="0" indent="-355600" algn="l" rtl="0">
              <a:spcBef>
                <a:spcPts val="1200"/>
              </a:spcBef>
              <a:spcAft>
                <a:spcPts val="0"/>
              </a:spcAft>
              <a:buClr>
                <a:schemeClr val="dk1"/>
              </a:buClr>
              <a:buSzPts val="2000"/>
              <a:buFont typeface="Arial" panose="020B0604020202020204" pitchFamily="34" charset="0"/>
              <a:buChar char="•"/>
            </a:pPr>
            <a:r>
              <a:rPr lang="en-AU" sz="2000" dirty="0">
                <a:solidFill>
                  <a:schemeClr val="dk1"/>
                </a:solidFill>
              </a:rPr>
              <a:t>Show the quarter circle image to the camera. </a:t>
            </a:r>
            <a:endParaRPr sz="2000" dirty="0">
              <a:solidFill>
                <a:schemeClr val="dk1"/>
              </a:solidFill>
            </a:endParaRPr>
          </a:p>
          <a:p>
            <a:pPr marL="457200" lvl="0" indent="-355600" algn="l" rtl="0">
              <a:spcBef>
                <a:spcPts val="0"/>
              </a:spcBef>
              <a:spcAft>
                <a:spcPts val="0"/>
              </a:spcAft>
              <a:buClr>
                <a:schemeClr val="dk1"/>
              </a:buClr>
              <a:buSzPts val="2000"/>
              <a:buFont typeface="Arial" panose="020B0604020202020204" pitchFamily="34" charset="0"/>
              <a:buChar char="•"/>
            </a:pPr>
            <a:r>
              <a:rPr lang="en-AU" sz="2000" dirty="0">
                <a:solidFill>
                  <a:schemeClr val="dk1"/>
                </a:solidFill>
              </a:rPr>
              <a:t>Press and hold the ‘Hold to Record’ button. </a:t>
            </a:r>
            <a:endParaRPr sz="2000" dirty="0">
              <a:solidFill>
                <a:schemeClr val="dk1"/>
              </a:solidFill>
            </a:endParaRPr>
          </a:p>
          <a:p>
            <a:pPr marL="457200" lvl="0" indent="-355600" algn="l" rtl="0">
              <a:spcBef>
                <a:spcPts val="0"/>
              </a:spcBef>
              <a:spcAft>
                <a:spcPts val="0"/>
              </a:spcAft>
              <a:buClr>
                <a:schemeClr val="dk1"/>
              </a:buClr>
              <a:buSzPts val="2000"/>
              <a:buFont typeface="Arial" panose="020B0604020202020204" pitchFamily="34" charset="0"/>
              <a:buChar char="•"/>
            </a:pPr>
            <a:r>
              <a:rPr lang="en-AU" sz="2000" dirty="0">
                <a:solidFill>
                  <a:schemeClr val="dk1"/>
                </a:solidFill>
              </a:rPr>
              <a:t>Take at least 20 pictures while rotating the image. </a:t>
            </a:r>
            <a:endParaRPr sz="2000" dirty="0">
              <a:solidFill>
                <a:schemeClr val="dk1"/>
              </a:solidFill>
            </a:endParaRPr>
          </a:p>
          <a:p>
            <a:pPr marL="457200" lvl="0" indent="-355600" algn="l" rtl="0">
              <a:spcBef>
                <a:spcPts val="0"/>
              </a:spcBef>
              <a:spcAft>
                <a:spcPts val="0"/>
              </a:spcAft>
              <a:buClr>
                <a:schemeClr val="dk1"/>
              </a:buClr>
              <a:buSzPts val="2000"/>
              <a:buFont typeface="Arial" panose="020B0604020202020204" pitchFamily="34" charset="0"/>
              <a:buChar char="•"/>
            </a:pPr>
            <a:r>
              <a:rPr lang="en-AU" sz="2000" dirty="0">
                <a:solidFill>
                  <a:schemeClr val="dk1"/>
                </a:solidFill>
              </a:rPr>
              <a:t>Take at least 20 pictures holding the images </a:t>
            </a:r>
            <a:r>
              <a:rPr lang="en-AU" sz="2000">
                <a:solidFill>
                  <a:schemeClr val="dk1"/>
                </a:solidFill>
              </a:rPr>
              <a:t>close to and </a:t>
            </a:r>
            <a:r>
              <a:rPr lang="en-AU" sz="2000" dirty="0">
                <a:solidFill>
                  <a:schemeClr val="dk1"/>
                </a:solidFill>
              </a:rPr>
              <a:t>further from the camera. </a:t>
            </a:r>
            <a:endParaRPr sz="2300" dirty="0"/>
          </a:p>
        </p:txBody>
      </p:sp>
      <p:grpSp>
        <p:nvGrpSpPr>
          <p:cNvPr id="199" name="Google Shape;199;g2a38446fe1b_0_105" descr="Digital Technologies Hub is brought to you by the Australian Government Department of Education. Creative Commons Attribution 4.0, unless otherwise indicated. &#10;"/>
          <p:cNvGrpSpPr/>
          <p:nvPr/>
        </p:nvGrpSpPr>
        <p:grpSpPr>
          <a:xfrm>
            <a:off x="173944" y="6472055"/>
            <a:ext cx="8767500" cy="215444"/>
            <a:chOff x="173944" y="6472055"/>
            <a:chExt cx="8767500" cy="215444"/>
          </a:xfrm>
        </p:grpSpPr>
        <p:sp>
          <p:nvSpPr>
            <p:cNvPr id="200" name="Google Shape;200;g2a38446fe1b_0_105"/>
            <p:cNvSpPr txBox="1"/>
            <p:nvPr/>
          </p:nvSpPr>
          <p:spPr>
            <a:xfrm>
              <a:off x="173944" y="6472055"/>
              <a:ext cx="87675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800" dirty="0">
                  <a:solidFill>
                    <a:schemeClr val="dk1"/>
                  </a:solidFill>
                  <a:latin typeface="Calibri"/>
                  <a:ea typeface="Calibri"/>
                  <a:cs typeface="Calibri"/>
                  <a:sym typeface="Calibri"/>
                </a:rPr>
                <a:t>Digital Technologies Hub is brought to you by the Australian Government Department of Education. Creative Commons Attribution 4.0, unless otherwise indicated. </a:t>
              </a:r>
              <a:endParaRPr dirty="0"/>
            </a:p>
          </p:txBody>
        </p:sp>
        <p:pic>
          <p:nvPicPr>
            <p:cNvPr id="201" name="Google Shape;201;g2a38446fe1b_0_105"/>
            <p:cNvPicPr preferRelativeResize="0"/>
            <p:nvPr/>
          </p:nvPicPr>
          <p:blipFill rotWithShape="1">
            <a:blip r:embed="rId6">
              <a:alphaModFix/>
            </a:blip>
            <a:srcRect/>
            <a:stretch/>
          </p:blipFill>
          <p:spPr>
            <a:xfrm>
              <a:off x="7092280" y="6506524"/>
              <a:ext cx="485775" cy="180975"/>
            </a:xfrm>
            <a:prstGeom prst="rect">
              <a:avLst/>
            </a:prstGeom>
            <a:noFill/>
            <a:ln>
              <a:noFill/>
            </a:ln>
          </p:spPr>
        </p:pic>
      </p:gr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443</TotalTime>
  <Words>939</Words>
  <Application>Microsoft Office PowerPoint</Application>
  <PresentationFormat>On-screen Show (4:3)</PresentationFormat>
  <Paragraphs>75</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Calibri</vt:lpstr>
      <vt:lpstr>Helvetica Neue</vt:lpstr>
      <vt:lpstr>Roboto</vt:lpstr>
      <vt:lpstr>Arial</vt:lpstr>
      <vt:lpstr>Office Theme</vt:lpstr>
      <vt:lpstr>Teaching an AI to recognise fractions</vt:lpstr>
      <vt:lpstr>Review an AI model</vt:lpstr>
      <vt:lpstr>Use Teachable Machine</vt:lpstr>
      <vt:lpstr>Start a new project</vt:lpstr>
      <vt:lpstr>Name classes</vt:lpstr>
      <vt:lpstr>Add more classes</vt:lpstr>
      <vt:lpstr>Complete the classes</vt:lpstr>
      <vt:lpstr>Uploading images  </vt:lpstr>
      <vt:lpstr>Record  images </vt:lpstr>
      <vt:lpstr>Record all images </vt:lpstr>
      <vt:lpstr>Ready to train the AI</vt:lpstr>
      <vt:lpstr>Testing the AI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dc:creator>
  <cp:lastModifiedBy>Martin Richards</cp:lastModifiedBy>
  <cp:revision>14</cp:revision>
  <dcterms:created xsi:type="dcterms:W3CDTF">2023-10-11T21:00:06Z</dcterms:created>
  <dcterms:modified xsi:type="dcterms:W3CDTF">2024-01-25T00:44:02Z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13c403f-62ba-48c5-b221-2519db7cca50_Enabled">
    <vt:lpwstr>true</vt:lpwstr>
  </property>
  <property fmtid="{D5CDD505-2E9C-101B-9397-08002B2CF9AE}" pid="3" name="MSIP_Label_513c403f-62ba-48c5-b221-2519db7cca50_SetDate">
    <vt:lpwstr>2023-10-16T06:08:06Z</vt:lpwstr>
  </property>
  <property fmtid="{D5CDD505-2E9C-101B-9397-08002B2CF9AE}" pid="4" name="MSIP_Label_513c403f-62ba-48c5-b221-2519db7cca50_Method">
    <vt:lpwstr>Standard</vt:lpwstr>
  </property>
  <property fmtid="{D5CDD505-2E9C-101B-9397-08002B2CF9AE}" pid="5" name="MSIP_Label_513c403f-62ba-48c5-b221-2519db7cca50_Name">
    <vt:lpwstr>OFFICIAL</vt:lpwstr>
  </property>
  <property fmtid="{D5CDD505-2E9C-101B-9397-08002B2CF9AE}" pid="6" name="MSIP_Label_513c403f-62ba-48c5-b221-2519db7cca50_SiteId">
    <vt:lpwstr>6cf76a3a-a824-4270-9200-3d71673ec678</vt:lpwstr>
  </property>
  <property fmtid="{D5CDD505-2E9C-101B-9397-08002B2CF9AE}" pid="7" name="MSIP_Label_513c403f-62ba-48c5-b221-2519db7cca50_ActionId">
    <vt:lpwstr>dc51e088-19ca-4301-a603-f3f8cfaac998</vt:lpwstr>
  </property>
  <property fmtid="{D5CDD505-2E9C-101B-9397-08002B2CF9AE}" pid="8" name="MSIP_Label_513c403f-62ba-48c5-b221-2519db7cca50_ContentBits">
    <vt:lpwstr>1</vt:lpwstr>
  </property>
  <property fmtid="{D5CDD505-2E9C-101B-9397-08002B2CF9AE}" pid="9" name="ClassificationContentMarkingHeaderLocations">
    <vt:lpwstr>Office Theme:8</vt:lpwstr>
  </property>
  <property fmtid="{D5CDD505-2E9C-101B-9397-08002B2CF9AE}" pid="10" name="ClassificationContentMarkingHeaderText">
    <vt:lpwstr>OFFICIAL</vt:lpwstr>
  </property>
</Properties>
</file>