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3" r:id="rId5"/>
    <p:sldId id="267" r:id="rId6"/>
    <p:sldId id="271" r:id="rId7"/>
    <p:sldId id="274" r:id="rId8"/>
    <p:sldId id="275" r:id="rId9"/>
    <p:sldId id="276" r:id="rId10"/>
    <p:sldId id="277" r:id="rId11"/>
    <p:sldId id="278" r:id="rId12"/>
    <p:sldId id="260" r:id="rId13"/>
    <p:sldId id="266" r:id="rId14"/>
    <p:sldId id="279" r:id="rId15"/>
    <p:sldId id="272"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D011FB-E587-8D1F-64AA-2EC6A225EA05}" name="Martine Power" initials="MP" userId="S::Martine.Power@esa.edu.au::f3410e55-3c0b-475c-b0b5-72038337e5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cqui Stone" initials="JS" lastIdx="1" clrIdx="0">
    <p:extLst>
      <p:ext uri="{19B8F6BF-5375-455C-9EA6-DF929625EA0E}">
        <p15:presenceInfo xmlns:p15="http://schemas.microsoft.com/office/powerpoint/2012/main" userId="Jacqui Sto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867AF-9275-D94C-26D3-3DB6744D9418}" v="7" dt="2024-03-25T02:55:53.1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04" autoAdjust="0"/>
    <p:restoredTop sz="69448" autoAdjust="0"/>
  </p:normalViewPr>
  <p:slideViewPr>
    <p:cSldViewPr>
      <p:cViewPr varScale="1">
        <p:scale>
          <a:sx n="71" d="100"/>
          <a:sy n="71" d="100"/>
        </p:scale>
        <p:origin x="90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itanya Khare" userId="S::chaitanya.khare@esa.edu.au::42784685-fb61-4d0a-9ca3-b905646a8d6c" providerId="AD" clId="Web-{007867AF-9275-D94C-26D3-3DB6744D9418}"/>
    <pc:docChg chg="modSld">
      <pc:chgData name="Chaitanya Khare" userId="S::chaitanya.khare@esa.edu.au::42784685-fb61-4d0a-9ca3-b905646a8d6c" providerId="AD" clId="Web-{007867AF-9275-D94C-26D3-3DB6744D9418}" dt="2024-03-25T02:55:53.119" v="6" actId="1076"/>
      <pc:docMkLst>
        <pc:docMk/>
      </pc:docMkLst>
      <pc:sldChg chg="delCm">
        <pc:chgData name="Chaitanya Khare" userId="S::chaitanya.khare@esa.edu.au::42784685-fb61-4d0a-9ca3-b905646a8d6c" providerId="AD" clId="Web-{007867AF-9275-D94C-26D3-3DB6744D9418}" dt="2024-03-24T23:39:13.296" v="0"/>
        <pc:sldMkLst>
          <pc:docMk/>
          <pc:sldMk cId="1722497010" sldId="263"/>
        </pc:sldMkLst>
        <pc:extLst>
          <p:ext xmlns:p="http://schemas.openxmlformats.org/presentationml/2006/main" uri="{D6D511B9-2390-475A-947B-AFAB55BFBCF1}">
            <pc226:cmChg xmlns:pc226="http://schemas.microsoft.com/office/powerpoint/2022/06/main/command" chg="del">
              <pc226:chgData name="Chaitanya Khare" userId="S::chaitanya.khare@esa.edu.au::42784685-fb61-4d0a-9ca3-b905646a8d6c" providerId="AD" clId="Web-{007867AF-9275-D94C-26D3-3DB6744D9418}" dt="2024-03-24T23:39:13.296" v="0"/>
              <pc2:cmMkLst xmlns:pc2="http://schemas.microsoft.com/office/powerpoint/2019/9/main/command">
                <pc:docMk/>
                <pc:sldMk cId="1722497010" sldId="263"/>
                <pc2:cmMk id="{733143C2-83F6-493D-B747-4BEA495F052E}"/>
              </pc2:cmMkLst>
            </pc226:cmChg>
          </p:ext>
        </pc:extLst>
      </pc:sldChg>
      <pc:sldChg chg="delCm">
        <pc:chgData name="Chaitanya Khare" userId="S::chaitanya.khare@esa.edu.au::42784685-fb61-4d0a-9ca3-b905646a8d6c" providerId="AD" clId="Web-{007867AF-9275-D94C-26D3-3DB6744D9418}" dt="2024-03-24T23:45:25.543" v="1"/>
        <pc:sldMkLst>
          <pc:docMk/>
          <pc:sldMk cId="2458513678" sldId="274"/>
        </pc:sldMkLst>
        <pc:extLst>
          <p:ext xmlns:p="http://schemas.openxmlformats.org/presentationml/2006/main" uri="{D6D511B9-2390-475A-947B-AFAB55BFBCF1}">
            <pc226:cmChg xmlns:pc226="http://schemas.microsoft.com/office/powerpoint/2022/06/main/command" chg="del">
              <pc226:chgData name="Chaitanya Khare" userId="S::chaitanya.khare@esa.edu.au::42784685-fb61-4d0a-9ca3-b905646a8d6c" providerId="AD" clId="Web-{007867AF-9275-D94C-26D3-3DB6744D9418}" dt="2024-03-24T23:45:25.543" v="1"/>
              <pc2:cmMkLst xmlns:pc2="http://schemas.microsoft.com/office/powerpoint/2019/9/main/command">
                <pc:docMk/>
                <pc:sldMk cId="2458513678" sldId="274"/>
                <pc2:cmMk id="{CB9CFFEC-ED50-4C30-BFB2-3CC346C37A23}"/>
              </pc2:cmMkLst>
            </pc226:cmChg>
          </p:ext>
        </pc:extLst>
      </pc:sldChg>
      <pc:sldChg chg="modSp">
        <pc:chgData name="Chaitanya Khare" userId="S::chaitanya.khare@esa.edu.au::42784685-fb61-4d0a-9ca3-b905646a8d6c" providerId="AD" clId="Web-{007867AF-9275-D94C-26D3-3DB6744D9418}" dt="2024-03-25T02:55:53.119" v="6" actId="1076"/>
        <pc:sldMkLst>
          <pc:docMk/>
          <pc:sldMk cId="3194926815" sldId="277"/>
        </pc:sldMkLst>
        <pc:picChg chg="mod">
          <ac:chgData name="Chaitanya Khare" userId="S::chaitanya.khare@esa.edu.au::42784685-fb61-4d0a-9ca3-b905646a8d6c" providerId="AD" clId="Web-{007867AF-9275-D94C-26D3-3DB6744D9418}" dt="2024-03-25T02:55:53.119" v="6" actId="1076"/>
          <ac:picMkLst>
            <pc:docMk/>
            <pc:sldMk cId="3194926815" sldId="277"/>
            <ac:picMk id="13" creationId="{FCF1634A-C6F9-91B2-B4AB-61E2BF6FB1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A8B248-E55A-4DD8-BEE2-9700F2E56F57}" type="datetimeFigureOut">
              <a:rPr lang="en-AU" smtClean="0"/>
              <a:t>24/03/2024</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446022-5EFC-420F-9BD1-E3D392836755}" type="slidenum">
              <a:rPr lang="en-AU" smtClean="0"/>
              <a:t>‹#›</a:t>
            </a:fld>
            <a:endParaRPr lang="en-AU"/>
          </a:p>
        </p:txBody>
      </p:sp>
    </p:spTree>
    <p:extLst>
      <p:ext uri="{BB962C8B-B14F-4D97-AF65-F5344CB8AC3E}">
        <p14:creationId xmlns:p14="http://schemas.microsoft.com/office/powerpoint/2010/main" val="406266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7Rvxp4W4gJs&amp;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_vQVjCdq-2I&amp;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9news.com.au/national/weather-forecast-australia-wind-warnings-all-states-weatherzone/1204cac8-e828-474c-bcfb-85b218c4766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agabala.com/products/thank-you-rai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youtube.com/watch?v=ZhqtTEvZgjQ"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ound-effects.bbcrewind.co.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1</a:t>
            </a:fld>
            <a:endParaRPr lang="en-AU"/>
          </a:p>
        </p:txBody>
      </p:sp>
    </p:spTree>
    <p:extLst>
      <p:ext uri="{BB962C8B-B14F-4D97-AF65-F5344CB8AC3E}">
        <p14:creationId xmlns:p14="http://schemas.microsoft.com/office/powerpoint/2010/main" val="3562674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Discussion</a:t>
            </a:r>
            <a:endParaRPr lang="en-US" dirty="0"/>
          </a:p>
          <a:p>
            <a:r>
              <a:rPr lang="en-AU" dirty="0"/>
              <a:t>- What images would you use to help someone understand a season?</a:t>
            </a:r>
            <a:br>
              <a:rPr lang="en-US" dirty="0">
                <a:cs typeface="+mn-lt"/>
              </a:rPr>
            </a:br>
            <a:r>
              <a:rPr lang="en-AU" dirty="0"/>
              <a:t>- What is your favourite season? Why? Is it the activities you do only at that time of year, the clothes you get to wear, the places you visit, the food you can eat?</a:t>
            </a:r>
            <a:endParaRPr lang="en-AU" dirty="0">
              <a:ea typeface="Calibri"/>
              <a:cs typeface="Calibri"/>
            </a:endParaRPr>
          </a:p>
          <a:p>
            <a:r>
              <a:rPr lang="en-AU" dirty="0"/>
              <a:t>- Can you think of any environmental indicators/clues that a new season is coming?</a:t>
            </a:r>
            <a:endParaRPr lang="en-AU" dirty="0">
              <a:ea typeface="Calibri"/>
              <a:cs typeface="Calibri"/>
            </a:endParaRPr>
          </a:p>
          <a:p>
            <a:r>
              <a:rPr lang="en-AU" dirty="0"/>
              <a:t>For example, </a:t>
            </a:r>
          </a:p>
          <a:p>
            <a:r>
              <a:rPr lang="en-AU" dirty="0"/>
              <a:t>- the sun shines through your bedroom window a lot earlier in the morning</a:t>
            </a:r>
            <a:endParaRPr lang="en-AU" dirty="0">
              <a:ea typeface="Calibri"/>
              <a:cs typeface="Calibri"/>
            </a:endParaRPr>
          </a:p>
          <a:p>
            <a:r>
              <a:rPr lang="en-AU" dirty="0"/>
              <a:t>- you can stay outside and play a lot longer </a:t>
            </a:r>
            <a:endParaRPr lang="en-AU" dirty="0">
              <a:ea typeface="Calibri"/>
              <a:cs typeface="Calibri"/>
            </a:endParaRPr>
          </a:p>
          <a:p>
            <a:r>
              <a:rPr lang="en-AU" dirty="0"/>
              <a:t>- you family must water the plants and the lawn more or less</a:t>
            </a:r>
            <a:endParaRPr lang="en-AU" dirty="0">
              <a:ea typeface="Calibri"/>
              <a:cs typeface="Calibri"/>
            </a:endParaRPr>
          </a:p>
          <a:p>
            <a:r>
              <a:rPr lang="en-AU" dirty="0"/>
              <a:t>- your vegetable patch grows a particular veggie in a certain season</a:t>
            </a:r>
            <a:endParaRPr lang="en-AU" dirty="0">
              <a:ea typeface="Calibri"/>
              <a:cs typeface="Calibri"/>
            </a:endParaRPr>
          </a:p>
          <a:p>
            <a:r>
              <a:rPr lang="en-AU" dirty="0"/>
              <a:t>- you play a sport only during this season</a:t>
            </a:r>
            <a:endParaRPr lang="en-AU" dirty="0">
              <a:ea typeface="Calibri"/>
              <a:cs typeface="Calibri"/>
            </a:endParaRPr>
          </a:p>
        </p:txBody>
      </p:sp>
      <p:sp>
        <p:nvSpPr>
          <p:cNvPr id="4" name="Slide Number Placeholder 3"/>
          <p:cNvSpPr>
            <a:spLocks noGrp="1"/>
          </p:cNvSpPr>
          <p:nvPr>
            <p:ph type="sldNum" sz="quarter" idx="5"/>
          </p:nvPr>
        </p:nvSpPr>
        <p:spPr/>
        <p:txBody>
          <a:bodyPr/>
          <a:lstStyle/>
          <a:p>
            <a:fld id="{D3446022-5EFC-420F-9BD1-E3D392836755}" type="slidenum">
              <a:rPr lang="en-AU" smtClean="0"/>
              <a:t>10</a:t>
            </a:fld>
            <a:endParaRPr lang="en-AU"/>
          </a:p>
        </p:txBody>
      </p:sp>
    </p:spTree>
    <p:extLst>
      <p:ext uri="{BB962C8B-B14F-4D97-AF65-F5344CB8AC3E}">
        <p14:creationId xmlns:p14="http://schemas.microsoft.com/office/powerpoint/2010/main" val="2865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Depending on the location in Australia, signs of a new season approaching may include:</a:t>
            </a:r>
            <a:endParaRPr lang="en-US" dirty="0"/>
          </a:p>
          <a:p>
            <a:r>
              <a:rPr lang="en-AU" dirty="0"/>
              <a:t>- particular plants start growing or flowering</a:t>
            </a:r>
            <a:endParaRPr lang="en-AU" dirty="0">
              <a:ea typeface="Calibri"/>
              <a:cs typeface="Calibri"/>
            </a:endParaRPr>
          </a:p>
          <a:p>
            <a:r>
              <a:rPr lang="en-AU" dirty="0"/>
              <a:t>- specific fruits and food sources become more readily available; depending on where they are in the country, this might include kangaroo, fish, yabbies, plant-based foods</a:t>
            </a:r>
            <a:endParaRPr lang="en-AU" dirty="0">
              <a:ea typeface="Calibri"/>
              <a:cs typeface="Calibri"/>
            </a:endParaRPr>
          </a:p>
          <a:p>
            <a:r>
              <a:rPr lang="en-AU" dirty="0"/>
              <a:t>- The wind blowing predominantly from a specific direction</a:t>
            </a:r>
            <a:endParaRPr lang="en-AU" dirty="0">
              <a:ea typeface="Calibri"/>
              <a:cs typeface="Calibri"/>
            </a:endParaRPr>
          </a:p>
          <a:p>
            <a:r>
              <a:rPr lang="en-AU" dirty="0"/>
              <a:t>- baby animals start appearing</a:t>
            </a:r>
            <a:endParaRPr lang="en-AU" dirty="0">
              <a:ea typeface="Calibri"/>
              <a:cs typeface="Calibri"/>
            </a:endParaRPr>
          </a:p>
          <a:p>
            <a:r>
              <a:rPr lang="en-AU" dirty="0"/>
              <a:t>- the sun in a different place in the sky</a:t>
            </a:r>
            <a:endParaRPr lang="en-AU" dirty="0">
              <a:ea typeface="Calibri"/>
              <a:cs typeface="Calibri"/>
            </a:endParaRPr>
          </a:p>
          <a:p>
            <a:r>
              <a:rPr lang="en-AU" dirty="0"/>
              <a:t>- different stars closer to the moon or in a different place in the sky</a:t>
            </a:r>
            <a:endParaRPr lang="en-AU" dirty="0">
              <a:ea typeface="Calibri"/>
              <a:cs typeface="Calibri"/>
            </a:endParaRPr>
          </a:p>
          <a:p>
            <a:r>
              <a:rPr lang="en-AU" dirty="0"/>
              <a:t>- temperature changes</a:t>
            </a:r>
            <a:endParaRPr lang="en-AU" dirty="0">
              <a:ea typeface="Calibri"/>
              <a:cs typeface="Calibri"/>
            </a:endParaRPr>
          </a:p>
          <a:p>
            <a:endParaRPr lang="en-AU" dirty="0">
              <a:ea typeface="Calibri"/>
              <a:cs typeface="Calibri"/>
            </a:endParaRPr>
          </a:p>
        </p:txBody>
      </p:sp>
      <p:sp>
        <p:nvSpPr>
          <p:cNvPr id="4" name="Slide Number Placeholder 3"/>
          <p:cNvSpPr>
            <a:spLocks noGrp="1"/>
          </p:cNvSpPr>
          <p:nvPr>
            <p:ph type="sldNum" sz="quarter" idx="5"/>
          </p:nvPr>
        </p:nvSpPr>
        <p:spPr/>
        <p:txBody>
          <a:bodyPr/>
          <a:lstStyle/>
          <a:p>
            <a:fld id="{D3446022-5EFC-420F-9BD1-E3D392836755}" type="slidenum">
              <a:rPr lang="en-AU" smtClean="0"/>
              <a:t>11</a:t>
            </a:fld>
            <a:endParaRPr lang="en-AU"/>
          </a:p>
        </p:txBody>
      </p:sp>
    </p:spTree>
    <p:extLst>
      <p:ext uri="{BB962C8B-B14F-4D97-AF65-F5344CB8AC3E}">
        <p14:creationId xmlns:p14="http://schemas.microsoft.com/office/powerpoint/2010/main" val="373485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Font typeface="Arial" panose="020F0502020204030204" pitchFamily="34" charset="0"/>
              <a:buChar char="•"/>
            </a:pPr>
            <a:r>
              <a:rPr lang="en-AU" dirty="0">
                <a:solidFill>
                  <a:srgbClr val="000000"/>
                </a:solidFill>
              </a:rPr>
              <a:t> Video 3 minutes duration by Junior Landcare</a:t>
            </a:r>
            <a:endParaRPr lang="en-AU" sz="1800" dirty="0">
              <a:solidFill>
                <a:srgbClr val="000000"/>
              </a:solidFill>
              <a:latin typeface="Times New Roman" panose="02020603050405020304" pitchFamily="18" charset="0"/>
              <a:cs typeface="Times New Roman" panose="02020603050405020304" pitchFamily="18" charset="0"/>
            </a:endParaRPr>
          </a:p>
          <a:p>
            <a:pPr>
              <a:buClr>
                <a:srgbClr val="000000"/>
              </a:buClr>
              <a:buFont typeface="Arial" panose="020F0502020204030204" pitchFamily="34" charset="0"/>
              <a:buChar char="•"/>
            </a:pPr>
            <a:r>
              <a:rPr lang="en-AU" dirty="0">
                <a:solidFill>
                  <a:srgbClr val="000000"/>
                </a:solidFill>
              </a:rPr>
              <a:t> Uploaded 14 April 2022</a:t>
            </a:r>
            <a:endParaRPr lang="en-AU" dirty="0"/>
          </a:p>
          <a:p>
            <a:pPr>
              <a:buClr>
                <a:srgbClr val="000000"/>
              </a:buClr>
              <a:buFont typeface="Arial" panose="020F0502020204030204" pitchFamily="34" charset="0"/>
              <a:buChar char="•"/>
            </a:pPr>
            <a:r>
              <a:rPr lang="en-AU" dirty="0">
                <a:solidFill>
                  <a:srgbClr val="000000"/>
                </a:solidFill>
              </a:rPr>
              <a:t> Local Seasons: exploring First Nations weather knowledge</a:t>
            </a:r>
            <a:endParaRPr lang="en-AU" dirty="0"/>
          </a:p>
          <a:p>
            <a:pPr>
              <a:buClr>
                <a:srgbClr val="000000"/>
              </a:buClr>
              <a:buFont typeface="Arial" panose="020F0502020204030204" pitchFamily="34" charset="0"/>
              <a:buChar char="•"/>
              <a:defRPr/>
            </a:pPr>
            <a:r>
              <a:rPr lang="en-AU" dirty="0">
                <a:effectLst/>
                <a:hlinkClick r:id="rId3"/>
              </a:rPr>
              <a:t> https://www.</a:t>
            </a:r>
            <a:r>
              <a:rPr lang="en-AU" dirty="0">
                <a:hlinkClick r:id="rId3"/>
              </a:rPr>
              <a:t>youtube</a:t>
            </a:r>
            <a:r>
              <a:rPr lang="en-AU" dirty="0">
                <a:effectLst/>
                <a:hlinkClick r:id="rId3"/>
              </a:rPr>
              <a:t>.com/watch</a:t>
            </a:r>
            <a:r>
              <a:rPr lang="en-AU" dirty="0">
                <a:hlinkClick r:id="rId3"/>
              </a:rPr>
              <a:t>?v=7Rvxp4W4gJs&amp;t</a:t>
            </a:r>
            <a:endParaRPr lang="en-AU" dirty="0"/>
          </a:p>
          <a:p>
            <a:pPr>
              <a:buClr>
                <a:srgbClr val="000000"/>
              </a:buClr>
              <a:buFont typeface="Arial" panose="020F0502020204030204" pitchFamily="34" charset="0"/>
              <a:buChar char="•"/>
              <a:defRPr/>
            </a:pPr>
            <a:endParaRPr lang="en-AU" u="sng" dirty="0">
              <a:ea typeface="Calibri"/>
              <a:cs typeface="Calibri"/>
            </a:endParaRPr>
          </a:p>
          <a:p>
            <a:pPr marL="342900" marR="0" lvl="0" indent="-342900" algn="l" defTabSz="914400">
              <a:lnSpc>
                <a:spcPct val="100000"/>
              </a:lnSpc>
              <a:spcBef>
                <a:spcPts val="0"/>
              </a:spcBef>
              <a:spcAft>
                <a:spcPts val="0"/>
              </a:spcAft>
              <a:buClr>
                <a:srgbClr val="000000"/>
              </a:buClr>
              <a:buSzTx/>
              <a:buAutoNum type="arabicPeriod"/>
              <a:tabLst/>
              <a:defRPr/>
            </a:pPr>
            <a:endParaRPr lang="en-AU" sz="1800" dirty="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12</a:t>
            </a:fld>
            <a:endParaRPr lang="en-AU"/>
          </a:p>
        </p:txBody>
      </p:sp>
    </p:spTree>
    <p:extLst>
      <p:ext uri="{BB962C8B-B14F-4D97-AF65-F5344CB8AC3E}">
        <p14:creationId xmlns:p14="http://schemas.microsoft.com/office/powerpoint/2010/main" val="87200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Font typeface="Arial" panose="020F0502020204030204" pitchFamily="34" charset="0"/>
              <a:buChar char="•"/>
            </a:pPr>
            <a:r>
              <a:rPr lang="en-AU" dirty="0">
                <a:solidFill>
                  <a:srgbClr val="000000"/>
                </a:solidFill>
              </a:rPr>
              <a:t> Video 3:11 minutes duration by ABC BTN</a:t>
            </a:r>
            <a:endParaRPr lang="en-AU" sz="1800" dirty="0">
              <a:solidFill>
                <a:srgbClr val="000000"/>
              </a:solidFill>
              <a:latin typeface="Times New Roman" panose="02020603050405020304" pitchFamily="18" charset="0"/>
              <a:cs typeface="Times New Roman" panose="02020603050405020304" pitchFamily="18" charset="0"/>
            </a:endParaRPr>
          </a:p>
          <a:p>
            <a:pPr>
              <a:buClr>
                <a:srgbClr val="000000"/>
              </a:buClr>
              <a:buFont typeface="Arial" panose="020F0502020204030204" pitchFamily="34" charset="0"/>
              <a:buChar char="•"/>
            </a:pPr>
            <a:r>
              <a:rPr lang="en-AU" dirty="0">
                <a:solidFill>
                  <a:srgbClr val="000000"/>
                </a:solidFill>
              </a:rPr>
              <a:t> ** Please note the video relates specifically to Kaurna Country (South Australia)</a:t>
            </a:r>
            <a:endParaRPr lang="en-AU" dirty="0"/>
          </a:p>
          <a:p>
            <a:pPr>
              <a:buClr>
                <a:srgbClr val="000000"/>
              </a:buClr>
              <a:buFont typeface="Arial" panose="020F0502020204030204" pitchFamily="34" charset="0"/>
              <a:buChar char="•"/>
            </a:pPr>
            <a:r>
              <a:rPr lang="en-AU" dirty="0">
                <a:solidFill>
                  <a:srgbClr val="000000"/>
                </a:solidFill>
              </a:rPr>
              <a:t> Uploaded 15 November 2017</a:t>
            </a:r>
            <a:endParaRPr lang="en-AU" dirty="0"/>
          </a:p>
          <a:p>
            <a:pPr>
              <a:buClr>
                <a:srgbClr val="000000"/>
              </a:buClr>
              <a:buFont typeface="Arial" panose="020F0502020204030204" pitchFamily="34" charset="0"/>
              <a:buChar char="•"/>
            </a:pPr>
            <a:r>
              <a:rPr lang="en-AU" dirty="0">
                <a:solidFill>
                  <a:srgbClr val="000000"/>
                </a:solidFill>
              </a:rPr>
              <a:t> The different seasons in Australia’s Indigenous Cultures</a:t>
            </a:r>
            <a:endParaRPr lang="en-AU" dirty="0"/>
          </a:p>
          <a:p>
            <a:pPr>
              <a:buClr>
                <a:srgbClr val="000000"/>
              </a:buClr>
              <a:buFont typeface="Arial" panose="020F0502020204030204" pitchFamily="34" charset="0"/>
              <a:buChar char="•"/>
              <a:defRPr/>
            </a:pPr>
            <a:r>
              <a:rPr lang="en-AU" dirty="0">
                <a:effectLst/>
                <a:hlinkClick r:id="rId3"/>
              </a:rPr>
              <a:t> https://www.</a:t>
            </a:r>
            <a:r>
              <a:rPr lang="en-AU" dirty="0">
                <a:hlinkClick r:id="rId3"/>
              </a:rPr>
              <a:t>youtube</a:t>
            </a:r>
            <a:r>
              <a:rPr lang="en-AU" dirty="0">
                <a:effectLst/>
                <a:hlinkClick r:id="rId3"/>
              </a:rPr>
              <a:t>.com/watch</a:t>
            </a:r>
            <a:r>
              <a:rPr lang="en-AU" dirty="0">
                <a:hlinkClick r:id="rId3"/>
              </a:rPr>
              <a:t>?v=_vQVjCdq-2I&amp;t</a:t>
            </a:r>
          </a:p>
          <a:p>
            <a:pPr>
              <a:buClr>
                <a:srgbClr val="000000"/>
              </a:buClr>
              <a:buFont typeface="Arial" panose="020F0502020204030204" pitchFamily="34" charset="0"/>
              <a:buChar char="•"/>
              <a:defRPr/>
            </a:pPr>
            <a:endParaRPr lang="en-AU" dirty="0">
              <a:ea typeface="Calibri"/>
              <a:cs typeface="Calibri"/>
            </a:endParaRPr>
          </a:p>
          <a:p>
            <a:pPr>
              <a:buClr>
                <a:srgbClr val="000000"/>
              </a:buClr>
              <a:buFont typeface="Arial" panose="020F0502020204030204" pitchFamily="34" charset="0"/>
              <a:buChar char="•"/>
              <a:defRPr/>
            </a:pPr>
            <a:endParaRPr lang="en-AU" u="sng" dirty="0">
              <a:ea typeface="Calibri"/>
              <a:cs typeface="Calibri"/>
            </a:endParaRPr>
          </a:p>
          <a:p>
            <a:pPr marL="342900" marR="0" lvl="0" indent="-342900" algn="l" defTabSz="914400">
              <a:lnSpc>
                <a:spcPct val="100000"/>
              </a:lnSpc>
              <a:spcBef>
                <a:spcPts val="0"/>
              </a:spcBef>
              <a:spcAft>
                <a:spcPts val="0"/>
              </a:spcAft>
              <a:buClr>
                <a:srgbClr val="000000"/>
              </a:buClr>
              <a:buSzTx/>
              <a:buAutoNum type="arabicPeriod"/>
              <a:tabLst/>
              <a:defRPr/>
            </a:pPr>
            <a:endParaRPr lang="en-AU" sz="1800" dirty="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13</a:t>
            </a:fld>
            <a:endParaRPr lang="en-AU"/>
          </a:p>
        </p:txBody>
      </p:sp>
    </p:spTree>
    <p:extLst>
      <p:ext uri="{BB962C8B-B14F-4D97-AF65-F5344CB8AC3E}">
        <p14:creationId xmlns:p14="http://schemas.microsoft.com/office/powerpoint/2010/main" val="271252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from 9 News weather forecast September 11, 2020, for Australia.</a:t>
            </a:r>
            <a:endParaRPr lang="en-US" dirty="0"/>
          </a:p>
          <a:p>
            <a:r>
              <a:rPr lang="en-AU" dirty="0"/>
              <a:t>Discussion questions:</a:t>
            </a:r>
            <a:endParaRPr lang="en-AU" dirty="0">
              <a:ea typeface="Calibri"/>
              <a:cs typeface="Calibri"/>
            </a:endParaRPr>
          </a:p>
          <a:p>
            <a:r>
              <a:rPr lang="en-AU" dirty="0"/>
              <a:t>- How do the numbers and pictures help us know what the weather might be like tomorrow?</a:t>
            </a:r>
            <a:endParaRPr lang="en-AU" dirty="0">
              <a:ea typeface="Calibri"/>
              <a:cs typeface="Calibri"/>
            </a:endParaRPr>
          </a:p>
          <a:p>
            <a:r>
              <a:rPr lang="en-AU" dirty="0"/>
              <a:t>- Is there another way that this information could be shared with us?</a:t>
            </a:r>
            <a:endParaRPr lang="en-AU" dirty="0">
              <a:ea typeface="Calibri"/>
              <a:cs typeface="Calibri"/>
            </a:endParaRPr>
          </a:p>
          <a:p>
            <a:r>
              <a:rPr lang="en-AU" dirty="0"/>
              <a:t>- What clothes might you pick to wear if you lived in, say, Hobart compared to Darwin?</a:t>
            </a:r>
            <a:endParaRPr lang="en-AU" dirty="0">
              <a:ea typeface="Calibri"/>
              <a:cs typeface="Calibri"/>
            </a:endParaRPr>
          </a:p>
          <a:p>
            <a:r>
              <a:rPr lang="en-AU" dirty="0"/>
              <a:t>- What other decisions might this information influence? For example, deciding whether to go for a family day trip to the beach or to the movies?</a:t>
            </a:r>
            <a:endParaRPr lang="en-AU" dirty="0">
              <a:ea typeface="Calibri"/>
              <a:cs typeface="Calibri"/>
            </a:endParaRPr>
          </a:p>
          <a:p>
            <a:r>
              <a:rPr lang="en-AU" dirty="0"/>
              <a:t>- Is there information that is missing that you think would be helpful?</a:t>
            </a:r>
            <a:endParaRPr lang="en-AU" dirty="0">
              <a:ea typeface="Calibri"/>
              <a:cs typeface="Calibri"/>
            </a:endParaRPr>
          </a:p>
          <a:p>
            <a:r>
              <a:rPr lang="en-AU" dirty="0"/>
              <a:t>Image taken from </a:t>
            </a:r>
            <a:endParaRPr lang="en-AU" dirty="0">
              <a:ea typeface="Calibri"/>
              <a:cs typeface="Calibri"/>
            </a:endParaRPr>
          </a:p>
          <a:p>
            <a:r>
              <a:rPr lang="en-AU" dirty="0">
                <a:hlinkClick r:id="rId3"/>
              </a:rPr>
              <a:t>https://www.9news.com.au/national/weather-forecast-australia-wind-warnings-all-states-weatherzone/1204cac8-e828-474c-bcfb-85b218c47662</a:t>
            </a:r>
            <a:r>
              <a:rPr lang="en-AU" dirty="0"/>
              <a:t> </a:t>
            </a:r>
          </a:p>
          <a:p>
            <a:r>
              <a:rPr lang="en-AU" dirty="0"/>
              <a:t>Accessed January 07, 2024</a:t>
            </a:r>
            <a:endParaRPr lang="en-AU" dirty="0">
              <a:ea typeface="Calibri"/>
              <a:cs typeface="Calibri"/>
            </a:endParaRPr>
          </a:p>
          <a:p>
            <a:endParaRPr lang="en-AU" dirty="0">
              <a:ea typeface="Calibri"/>
              <a:cs typeface="Calibri"/>
            </a:endParaRPr>
          </a:p>
          <a:p>
            <a:endParaRPr lang="en-AU" dirty="0"/>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2</a:t>
            </a:fld>
            <a:endParaRPr lang="en-AU"/>
          </a:p>
        </p:txBody>
      </p:sp>
    </p:spTree>
    <p:extLst>
      <p:ext uri="{BB962C8B-B14F-4D97-AF65-F5344CB8AC3E}">
        <p14:creationId xmlns:p14="http://schemas.microsoft.com/office/powerpoint/2010/main" val="215871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Font typeface="Arial" panose="020F0502020204030204" pitchFamily="34" charset="0"/>
              <a:buChar char="•"/>
            </a:pPr>
            <a:r>
              <a:rPr lang="en-AU" dirty="0">
                <a:solidFill>
                  <a:srgbClr val="000000"/>
                </a:solidFill>
                <a:ea typeface="Calibri"/>
                <a:cs typeface="Calibri"/>
              </a:rPr>
              <a:t> Use the read aloud to discuss types of weather and how we represent the weather. </a:t>
            </a:r>
            <a:endParaRPr lang="en-AU" dirty="0">
              <a:solidFill>
                <a:srgbClr val="000000"/>
              </a:solidFill>
            </a:endParaRPr>
          </a:p>
          <a:p>
            <a:pPr>
              <a:buClr>
                <a:srgbClr val="000000"/>
              </a:buClr>
              <a:buFont typeface="Arial" panose="020F0502020204030204" pitchFamily="34" charset="0"/>
              <a:buChar char="•"/>
            </a:pPr>
            <a:r>
              <a:rPr lang="en-AU" dirty="0">
                <a:solidFill>
                  <a:srgbClr val="000000"/>
                </a:solidFill>
                <a:ea typeface="Calibri"/>
                <a:cs typeface="Calibri"/>
              </a:rPr>
              <a:t> Discuss the imagery used in the book’s illustrations.</a:t>
            </a:r>
          </a:p>
          <a:p>
            <a:pPr>
              <a:buClr>
                <a:srgbClr val="000000"/>
              </a:buClr>
              <a:buFont typeface="Arial" panose="020F0502020204030204" pitchFamily="34" charset="0"/>
              <a:buChar char="•"/>
            </a:pPr>
            <a:endParaRPr lang="en-AU" dirty="0">
              <a:solidFill>
                <a:srgbClr val="000000"/>
              </a:solidFill>
            </a:endParaRPr>
          </a:p>
          <a:p>
            <a:pPr>
              <a:buClr>
                <a:srgbClr val="000000"/>
              </a:buClr>
              <a:buFont typeface="Arial" panose="020F0502020204030204" pitchFamily="34" charset="0"/>
              <a:buChar char="•"/>
            </a:pPr>
            <a:r>
              <a:rPr lang="en-AU" dirty="0">
                <a:solidFill>
                  <a:srgbClr val="000000"/>
                </a:solidFill>
              </a:rPr>
              <a:t> Thank</a:t>
            </a:r>
            <a:r>
              <a:rPr lang="en-AU" dirty="0"/>
              <a:t> </a:t>
            </a:r>
            <a:r>
              <a:rPr lang="en-AU" dirty="0">
                <a:solidFill>
                  <a:srgbClr val="000000"/>
                </a:solidFill>
                <a:effectLst/>
              </a:rPr>
              <a:t>you r</a:t>
            </a:r>
            <a:r>
              <a:rPr lang="en-AU" dirty="0">
                <a:solidFill>
                  <a:srgbClr val="000000"/>
                </a:solidFill>
              </a:rPr>
              <a:t>ain! By Sally Morgan and illustrated by </a:t>
            </a:r>
            <a:r>
              <a:rPr lang="en-AU" u="sng" dirty="0">
                <a:solidFill>
                  <a:srgbClr val="000000"/>
                </a:solidFill>
                <a:hlinkClick r:id="rId3"/>
              </a:rPr>
              <a:t>Johnny Warrkatja Malibirr</a:t>
            </a:r>
            <a:endParaRPr lang="en-A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Clr>
                <a:srgbClr val="000000"/>
              </a:buClr>
              <a:buFont typeface="Arial" panose="020F0502020204030204" pitchFamily="34" charset="0"/>
              <a:buChar char="•"/>
            </a:pPr>
            <a:r>
              <a:rPr lang="en-AU" dirty="0">
                <a:solidFill>
                  <a:srgbClr val="000000"/>
                </a:solidFill>
              </a:rPr>
              <a:t> Read aloud </a:t>
            </a:r>
            <a:r>
              <a:rPr lang="en-AU" dirty="0">
                <a:solidFill>
                  <a:srgbClr val="000000"/>
                </a:solidFill>
                <a:effectLst/>
              </a:rPr>
              <a:t>by </a:t>
            </a:r>
            <a:r>
              <a:rPr lang="en-AU" dirty="0">
                <a:solidFill>
                  <a:srgbClr val="000000"/>
                </a:solidFill>
              </a:rPr>
              <a:t>Justin </a:t>
            </a:r>
            <a:r>
              <a:rPr lang="en-AU" dirty="0">
                <a:solidFill>
                  <a:srgbClr val="000000"/>
                </a:solidFill>
                <a:effectLst/>
              </a:rPr>
              <a:t>from </a:t>
            </a:r>
            <a:r>
              <a:rPr lang="en-AU" dirty="0" err="1">
                <a:solidFill>
                  <a:srgbClr val="000000"/>
                </a:solidFill>
              </a:rPr>
              <a:t>Wooyal</a:t>
            </a:r>
            <a:r>
              <a:rPr lang="en-AU" dirty="0">
                <a:solidFill>
                  <a:srgbClr val="000000"/>
                </a:solidFill>
              </a:rPr>
              <a:t> Dreaming</a:t>
            </a:r>
            <a:endParaRPr lang="en-AU" dirty="0"/>
          </a:p>
          <a:p>
            <a:pPr>
              <a:buClr>
                <a:srgbClr val="000000"/>
              </a:buClr>
              <a:buFont typeface="Arial" panose="020F0502020204030204" pitchFamily="34" charset="0"/>
              <a:buChar char="•"/>
              <a:defRPr/>
            </a:pPr>
            <a:r>
              <a:rPr lang="en-AU" u="sng" dirty="0">
                <a:effectLst/>
                <a:hlinkClick r:id="rId4"/>
              </a:rPr>
              <a:t> https://www.</a:t>
            </a:r>
            <a:r>
              <a:rPr lang="en-AU" u="sng" dirty="0">
                <a:hlinkClick r:id="rId4"/>
              </a:rPr>
              <a:t>youtube</a:t>
            </a:r>
            <a:r>
              <a:rPr lang="en-AU" u="sng" dirty="0">
                <a:effectLst/>
                <a:hlinkClick r:id="rId4"/>
              </a:rPr>
              <a:t>.com/watch</a:t>
            </a:r>
            <a:r>
              <a:rPr lang="en-AU" u="sng" dirty="0">
                <a:hlinkClick r:id="rId4"/>
              </a:rPr>
              <a:t>?v=ZhqtTEvZgjQ</a:t>
            </a:r>
            <a:r>
              <a:rPr lang="en-AU" dirty="0"/>
              <a:t> </a:t>
            </a:r>
            <a:endParaRPr lang="en-AU" dirty="0">
              <a:cs typeface="Calibri"/>
            </a:endParaRPr>
          </a:p>
          <a:p>
            <a:pPr marL="342900" marR="0" lvl="0" indent="-342900" algn="l" defTabSz="914400">
              <a:lnSpc>
                <a:spcPct val="100000"/>
              </a:lnSpc>
              <a:spcBef>
                <a:spcPts val="0"/>
              </a:spcBef>
              <a:spcAft>
                <a:spcPts val="0"/>
              </a:spcAft>
              <a:buClr>
                <a:srgbClr val="000000"/>
              </a:buClr>
              <a:buSzTx/>
              <a:buAutoNum type="arabicPeriod"/>
              <a:tabLst/>
              <a:defRPr/>
            </a:pPr>
            <a:endParaRPr lang="en-AU" sz="1800" dirty="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3</a:t>
            </a:fld>
            <a:endParaRPr lang="en-AU"/>
          </a:p>
        </p:txBody>
      </p:sp>
    </p:spTree>
    <p:extLst>
      <p:ext uri="{BB962C8B-B14F-4D97-AF65-F5344CB8AC3E}">
        <p14:creationId xmlns:p14="http://schemas.microsoft.com/office/powerpoint/2010/main" val="417528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Font typeface="Arial" panose="020F0502020204030204" pitchFamily="34" charset="0"/>
              <a:buChar char="•"/>
            </a:pPr>
            <a:endParaRPr lang="en-AU" dirty="0">
              <a:cs typeface="Calibri"/>
            </a:endParaRPr>
          </a:p>
          <a:p>
            <a:pPr>
              <a:buClr>
                <a:srgbClr val="000000"/>
              </a:buClr>
              <a:buFont typeface="Arial"/>
              <a:buChar char="•"/>
              <a:defRPr/>
            </a:pPr>
            <a:r>
              <a:rPr lang="en-AU" b="1" dirty="0"/>
              <a:t> Weather icons by Tania Taylor © </a:t>
            </a:r>
            <a:endParaRPr lang="en-AU" sz="1800" dirty="0">
              <a:ea typeface="Calibri"/>
              <a:cs typeface="Calibri"/>
            </a:endParaRPr>
          </a:p>
          <a:p>
            <a:pPr>
              <a:buClr>
                <a:srgbClr val="000000"/>
              </a:buClr>
              <a:buFont typeface="Arial"/>
              <a:buChar char="•"/>
              <a:defRPr/>
            </a:pPr>
            <a:r>
              <a:rPr lang="en-AU" b="0" dirty="0"/>
              <a:t> Instructions</a:t>
            </a:r>
          </a:p>
          <a:p>
            <a:pPr>
              <a:buClr>
                <a:srgbClr val="000000"/>
              </a:buClr>
              <a:buFont typeface="Arial"/>
              <a:buChar char="•"/>
              <a:defRPr/>
            </a:pPr>
            <a:r>
              <a:rPr lang="en-AU" dirty="0"/>
              <a:t> 1. As a class, look at the weather symbols (one per slide) created by Tania Taylor. </a:t>
            </a:r>
            <a:endParaRPr lang="en-AU" dirty="0">
              <a:ea typeface="Calibri"/>
              <a:cs typeface="Calibri"/>
            </a:endParaRPr>
          </a:p>
          <a:p>
            <a:pPr>
              <a:buClr>
                <a:srgbClr val="000000"/>
              </a:buClr>
              <a:buFont typeface="Arial"/>
              <a:buChar char="•"/>
              <a:defRPr/>
            </a:pPr>
            <a:r>
              <a:rPr lang="en-AU" dirty="0"/>
              <a:t> 2. Discuss and consider what weather or season this symbol has been created to represent.</a:t>
            </a:r>
            <a:endParaRPr lang="en-AU" dirty="0">
              <a:ea typeface="Calibri"/>
              <a:cs typeface="Calibri"/>
            </a:endParaRPr>
          </a:p>
          <a:p>
            <a:pPr>
              <a:buClr>
                <a:srgbClr val="000000"/>
              </a:buClr>
              <a:buFont typeface="Arial"/>
              <a:buChar char="•"/>
              <a:defRPr/>
            </a:pPr>
            <a:r>
              <a:rPr lang="en-AU" dirty="0"/>
              <a:t> 3. Students can make their own decision or teacher can ask for class consensus.</a:t>
            </a:r>
            <a:endParaRPr lang="en-AU" dirty="0">
              <a:ea typeface="Calibri"/>
              <a:cs typeface="Calibri"/>
            </a:endParaRPr>
          </a:p>
          <a:p>
            <a:pPr>
              <a:buClr>
                <a:srgbClr val="000000"/>
              </a:buClr>
              <a:buFont typeface="Arial"/>
              <a:buChar char="•"/>
              <a:defRPr/>
            </a:pPr>
            <a:r>
              <a:rPr lang="en-AU" dirty="0"/>
              <a:t> 4. Click to the next slide, which shows the weather the symbol was created to represent.</a:t>
            </a:r>
            <a:endParaRPr lang="en-AU" dirty="0">
              <a:ea typeface="Calibri"/>
              <a:cs typeface="Calibri"/>
            </a:endParaRPr>
          </a:p>
          <a:p>
            <a:pPr>
              <a:buClr>
                <a:srgbClr val="000000"/>
              </a:buClr>
              <a:buFont typeface="Arial"/>
              <a:buChar char="•"/>
              <a:defRPr/>
            </a:pPr>
            <a:r>
              <a:rPr lang="en-AU" dirty="0"/>
              <a:t> 5. Discuss what clues you used? Were you right? Was it confusing and how could it be clearer? Do we experience that weather type on Country where we live and learn?</a:t>
            </a:r>
            <a:endParaRPr lang="en-AU" dirty="0">
              <a:ea typeface="Calibri"/>
              <a:cs typeface="Calibri"/>
            </a:endParaRPr>
          </a:p>
          <a:p>
            <a:pPr>
              <a:buClr>
                <a:srgbClr val="000000"/>
              </a:buClr>
              <a:buFont typeface="Arial"/>
              <a:buChar char="•"/>
              <a:defRPr/>
            </a:pPr>
            <a:r>
              <a:rPr lang="en-AU" dirty="0"/>
              <a:t> 6. Repeat for each of Tania’s weather symbol slides.</a:t>
            </a:r>
            <a:endParaRPr lang="en-AU" dirty="0">
              <a:ea typeface="Calibri"/>
              <a:cs typeface="Calibri"/>
            </a:endParaRPr>
          </a:p>
          <a:p>
            <a:pPr marL="342900" marR="0" lvl="0" indent="-342900" algn="l" defTabSz="914400">
              <a:lnSpc>
                <a:spcPct val="100000"/>
              </a:lnSpc>
              <a:spcBef>
                <a:spcPts val="0"/>
              </a:spcBef>
              <a:spcAft>
                <a:spcPts val="0"/>
              </a:spcAft>
              <a:buClr>
                <a:srgbClr val="000000"/>
              </a:buClr>
              <a:buSzTx/>
              <a:buAutoNum type="arabicPeriod"/>
              <a:tabLst/>
              <a:defRPr/>
            </a:pPr>
            <a:endParaRPr lang="en-AU" sz="1800" dirty="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4</a:t>
            </a:fld>
            <a:endParaRPr lang="en-AU"/>
          </a:p>
        </p:txBody>
      </p:sp>
    </p:spTree>
    <p:extLst>
      <p:ext uri="{BB962C8B-B14F-4D97-AF65-F5344CB8AC3E}">
        <p14:creationId xmlns:p14="http://schemas.microsoft.com/office/powerpoint/2010/main" val="212368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rgbClr val="000000"/>
              </a:buClr>
              <a:buFontTx/>
              <a:buAutoNum type="arabicPeriod"/>
            </a:pPr>
            <a:endParaRPr lang="en-AU" sz="1800" dirty="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5</a:t>
            </a:fld>
            <a:endParaRPr lang="en-AU"/>
          </a:p>
        </p:txBody>
      </p:sp>
    </p:spTree>
    <p:extLst>
      <p:ext uri="{BB962C8B-B14F-4D97-AF65-F5344CB8AC3E}">
        <p14:creationId xmlns:p14="http://schemas.microsoft.com/office/powerpoint/2010/main" val="293937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Font typeface="Arial" panose="020F0502020204030204" pitchFamily="34" charset="0"/>
              <a:buChar char="•"/>
            </a:pPr>
            <a:endParaRPr lang="en-AU" dirty="0">
              <a:cs typeface="Calibri"/>
            </a:endParaRPr>
          </a:p>
          <a:p>
            <a:pPr marL="342900" marR="0" lvl="0" indent="-342900" algn="l" defTabSz="914400">
              <a:lnSpc>
                <a:spcPct val="100000"/>
              </a:lnSpc>
              <a:spcBef>
                <a:spcPts val="0"/>
              </a:spcBef>
              <a:spcAft>
                <a:spcPts val="0"/>
              </a:spcAft>
              <a:buClr>
                <a:srgbClr val="000000"/>
              </a:buClr>
              <a:buSzTx/>
              <a:buAutoNum type="arabicPeriod"/>
              <a:tabLst/>
              <a:defRPr/>
            </a:pPr>
            <a:endParaRPr lang="en-AU" sz="1800" dirty="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6</a:t>
            </a:fld>
            <a:endParaRPr lang="en-AU"/>
          </a:p>
        </p:txBody>
      </p:sp>
    </p:spTree>
    <p:extLst>
      <p:ext uri="{BB962C8B-B14F-4D97-AF65-F5344CB8AC3E}">
        <p14:creationId xmlns:p14="http://schemas.microsoft.com/office/powerpoint/2010/main" val="318624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Font typeface="Arial" panose="020F0502020204030204" pitchFamily="34" charset="0"/>
              <a:buChar char="•"/>
            </a:pPr>
            <a:endParaRPr lang="en-AU" dirty="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7</a:t>
            </a:fld>
            <a:endParaRPr lang="en-AU"/>
          </a:p>
        </p:txBody>
      </p:sp>
    </p:spTree>
    <p:extLst>
      <p:ext uri="{BB962C8B-B14F-4D97-AF65-F5344CB8AC3E}">
        <p14:creationId xmlns:p14="http://schemas.microsoft.com/office/powerpoint/2010/main" val="3560457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Font typeface="Arial" panose="020F0502020204030204" pitchFamily="34" charset="0"/>
              <a:buChar char="•"/>
            </a:pPr>
            <a:endParaRPr lang="en-AU" dirty="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D3446022-5EFC-420F-9BD1-E3D392836755}" type="slidenum">
              <a:rPr lang="en-AU" smtClean="0"/>
              <a:t>8</a:t>
            </a:fld>
            <a:endParaRPr lang="en-AU"/>
          </a:p>
        </p:txBody>
      </p:sp>
    </p:spTree>
    <p:extLst>
      <p:ext uri="{BB962C8B-B14F-4D97-AF65-F5344CB8AC3E}">
        <p14:creationId xmlns:p14="http://schemas.microsoft.com/office/powerpoint/2010/main" val="434704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Class discussion </a:t>
            </a:r>
          </a:p>
          <a:p>
            <a:r>
              <a:rPr lang="en-AU" dirty="0">
                <a:ea typeface="Calibri"/>
                <a:cs typeface="Calibri"/>
              </a:rPr>
              <a:t>We can represent weather using sounds</a:t>
            </a:r>
          </a:p>
          <a:p>
            <a:r>
              <a:rPr lang="en-GB" b="0" i="0" dirty="0">
                <a:solidFill>
                  <a:srgbClr val="212121"/>
                </a:solidFill>
                <a:effectLst/>
                <a:latin typeface="trebuchet ms" panose="020B0603020202020204" pitchFamily="34" charset="0"/>
              </a:rPr>
              <a:t>They are all from BBC Sounds </a:t>
            </a:r>
            <a:r>
              <a:rPr lang="en-GB" b="0" i="0" dirty="0">
                <a:effectLst/>
                <a:latin typeface="trebuchet ms" panose="020B0603020202020204" pitchFamily="34" charset="0"/>
                <a:hlinkClick r:id="rId3"/>
              </a:rPr>
              <a:t>https://sound-effects.bbcrewind.co.uk/</a:t>
            </a:r>
            <a:r>
              <a:rPr lang="en-GB" b="0" i="0" dirty="0">
                <a:solidFill>
                  <a:srgbClr val="212121"/>
                </a:solidFill>
                <a:effectLst/>
                <a:latin typeface="trebuchet ms" panose="020B0603020202020204" pitchFamily="34" charset="0"/>
              </a:rPr>
              <a:t> </a:t>
            </a:r>
            <a:endParaRPr lang="en-AU" b="0" i="0" dirty="0">
              <a:solidFill>
                <a:srgbClr val="212121"/>
              </a:solidFill>
              <a:effectLst/>
              <a:latin typeface="trebuchet ms" panose="020B0603020202020204" pitchFamily="34" charset="0"/>
              <a:ea typeface="Calibri"/>
              <a:cs typeface="Calibri"/>
            </a:endParaRPr>
          </a:p>
          <a:p>
            <a:endParaRPr lang="en-AU" dirty="0">
              <a:ea typeface="Calibri"/>
              <a:cs typeface="Calibri"/>
            </a:endParaRPr>
          </a:p>
        </p:txBody>
      </p:sp>
      <p:sp>
        <p:nvSpPr>
          <p:cNvPr id="4" name="Slide Number Placeholder 3"/>
          <p:cNvSpPr>
            <a:spLocks noGrp="1"/>
          </p:cNvSpPr>
          <p:nvPr>
            <p:ph type="sldNum" sz="quarter" idx="5"/>
          </p:nvPr>
        </p:nvSpPr>
        <p:spPr/>
        <p:txBody>
          <a:bodyPr/>
          <a:lstStyle/>
          <a:p>
            <a:fld id="{D3446022-5EFC-420F-9BD1-E3D392836755}" type="slidenum">
              <a:rPr lang="en-AU" smtClean="0"/>
              <a:t>9</a:t>
            </a:fld>
            <a:endParaRPr lang="en-AU"/>
          </a:p>
        </p:txBody>
      </p:sp>
    </p:spTree>
    <p:extLst>
      <p:ext uri="{BB962C8B-B14F-4D97-AF65-F5344CB8AC3E}">
        <p14:creationId xmlns:p14="http://schemas.microsoft.com/office/powerpoint/2010/main" val="282530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47D01D05-F2DC-4AAF-A6BD-8F409B0FA68D}" type="datetimeFigureOut">
              <a:rPr lang="en-AU" smtClean="0"/>
              <a:t>24/03/2024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4005085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7D01D05-F2DC-4AAF-A6BD-8F409B0FA68D}" type="datetimeFigureOut">
              <a:rPr lang="en-AU" smtClean="0"/>
              <a:t>24/03/2024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47069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7D01D05-F2DC-4AAF-A6BD-8F409B0FA68D}" type="datetimeFigureOut">
              <a:rPr lang="en-AU" smtClean="0"/>
              <a:t>24/03/2024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221163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7D01D05-F2DC-4AAF-A6BD-8F409B0FA68D}" type="datetimeFigureOut">
              <a:rPr lang="en-AU" smtClean="0"/>
              <a:t>24/03/2024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25359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01D05-F2DC-4AAF-A6BD-8F409B0FA68D}" type="datetimeFigureOut">
              <a:rPr lang="en-AU" smtClean="0"/>
              <a:t>24/03/2024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2299833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7D01D05-F2DC-4AAF-A6BD-8F409B0FA68D}" type="datetimeFigureOut">
              <a:rPr lang="en-AU" smtClean="0"/>
              <a:t>24/03/2024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176514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7D01D05-F2DC-4AAF-A6BD-8F409B0FA68D}" type="datetimeFigureOut">
              <a:rPr lang="en-AU" smtClean="0"/>
              <a:t>24/03/2024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2616334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47D01D05-F2DC-4AAF-A6BD-8F409B0FA68D}" type="datetimeFigureOut">
              <a:rPr lang="en-AU" smtClean="0"/>
              <a:t>24/03/2024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1169357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01D05-F2DC-4AAF-A6BD-8F409B0FA68D}" type="datetimeFigureOut">
              <a:rPr lang="en-AU" smtClean="0"/>
              <a:t>24/03/2024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226087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D01D05-F2DC-4AAF-A6BD-8F409B0FA68D}" type="datetimeFigureOut">
              <a:rPr lang="en-AU" smtClean="0"/>
              <a:t>24/03/2024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409600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D01D05-F2DC-4AAF-A6BD-8F409B0FA68D}" type="datetimeFigureOut">
              <a:rPr lang="en-AU" smtClean="0"/>
              <a:t>24/03/2024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AE9CAE-B221-486B-8FEC-3BD3394AFC88}" type="slidenum">
              <a:rPr lang="en-AU" smtClean="0"/>
              <a:t>‹#›</a:t>
            </a:fld>
            <a:endParaRPr lang="en-AU"/>
          </a:p>
        </p:txBody>
      </p:sp>
    </p:spTree>
    <p:extLst>
      <p:ext uri="{BB962C8B-B14F-4D97-AF65-F5344CB8AC3E}">
        <p14:creationId xmlns:p14="http://schemas.microsoft.com/office/powerpoint/2010/main" val="81319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01D05-F2DC-4AAF-A6BD-8F409B0FA68D}" type="datetimeFigureOut">
              <a:rPr lang="en-AU" smtClean="0"/>
              <a:t>24/03/2024</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E9CAE-B221-486B-8FEC-3BD3394AFC88}" type="slidenum">
              <a:rPr lang="en-AU" smtClean="0"/>
              <a:t>‹#›</a:t>
            </a:fld>
            <a:endParaRPr lang="en-AU"/>
          </a:p>
        </p:txBody>
      </p:sp>
      <p:sp>
        <p:nvSpPr>
          <p:cNvPr id="8" name="TextBox 7">
            <a:extLst>
              <a:ext uri="{FF2B5EF4-FFF2-40B4-BE49-F238E27FC236}">
                <a16:creationId xmlns:a16="http://schemas.microsoft.com/office/drawing/2014/main" id="{B7FC3E3E-6476-014F-42D0-D0BF11D0892F}"/>
              </a:ext>
            </a:extLst>
          </p:cNvPr>
          <p:cNvSpPr txBox="1"/>
          <p:nvPr userDrawn="1">
            <p:extLst>
              <p:ext uri="{1162E1C5-73C7-4A58-AE30-91384D911F3F}">
                <p184:classification xmlns:p184="http://schemas.microsoft.com/office/powerpoint/2018/4/main" val="hdr"/>
              </p:ext>
            </p:extLst>
          </p:nvPr>
        </p:nvSpPr>
        <p:spPr>
          <a:xfrm>
            <a:off x="4296537" y="63500"/>
            <a:ext cx="585788" cy="182880"/>
          </a:xfrm>
          <a:prstGeom prst="rect">
            <a:avLst/>
          </a:prstGeom>
        </p:spPr>
        <p:txBody>
          <a:bodyPr horzOverflow="overflow" lIns="0" tIns="0" rIns="0" bIns="0">
            <a:spAutoFit/>
          </a:bodyPr>
          <a:lstStyle/>
          <a:p>
            <a:pPr algn="l"/>
            <a:r>
              <a:rPr lang="en-AU" sz="1200">
                <a:solidFill>
                  <a:srgbClr val="00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30210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youtube.com/watch?v=7Rvxp4W4gJs&amp;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youtube.com/watch?v=_vQVjCdq-2I&amp;t" TargetMode="External"/><Relationship Id="rId5" Type="http://schemas.openxmlformats.org/officeDocument/2006/relationships/image" Target="../media/image3.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youtube.com/watch?v=ZhqtTEvZgjQ"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9.xml"/><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7.xml"/><Relationship Id="rId5" Type="http://schemas.microsoft.com/office/2007/relationships/media" Target="../media/media3.mp3"/><Relationship Id="rId15" Type="http://schemas.openxmlformats.org/officeDocument/2006/relationships/image" Target="../media/image3.JP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9FD96729-2C41-8A40-A066-919A48D2A44D}"/>
              </a:ext>
              <a:ext uri="{C183D7F6-B498-43B3-948B-1728B52AA6E4}">
                <adec:decorative xmlns:adec="http://schemas.microsoft.com/office/drawing/2017/decorative" val="1"/>
              </a:ext>
            </a:extLst>
          </p:cNvPr>
          <p:cNvSpPr txBox="1"/>
          <p:nvPr/>
        </p:nvSpPr>
        <p:spPr>
          <a:xfrm>
            <a:off x="255231" y="6076435"/>
            <a:ext cx="3126309" cy="307777"/>
          </a:xfrm>
          <a:prstGeom prst="rect">
            <a:avLst/>
          </a:prstGeom>
          <a:noFill/>
        </p:spPr>
        <p:txBody>
          <a:bodyPr wrap="square" lIns="91440" tIns="45720" rIns="91440" bIns="45720" anchor="t">
            <a:spAutoFit/>
          </a:bodyPr>
          <a:lstStyle/>
          <a:p>
            <a:r>
              <a:rPr lang="en-AU" sz="1400" i="1" dirty="0">
                <a:solidFill>
                  <a:srgbClr val="000000"/>
                </a:solidFill>
                <a:latin typeface="Calibri"/>
                <a:ea typeface="Times New Roman" panose="02020603050405020304" pitchFamily="18" charset="0"/>
                <a:cs typeface="Calibri"/>
              </a:rPr>
              <a:t>Weather icons</a:t>
            </a:r>
            <a:r>
              <a:rPr lang="en-AU" sz="1400" i="1" dirty="0">
                <a:solidFill>
                  <a:srgbClr val="000000"/>
                </a:solidFill>
                <a:effectLst/>
                <a:latin typeface="Calibri"/>
                <a:ea typeface="Times New Roman" panose="02020603050405020304" pitchFamily="18" charset="0"/>
                <a:cs typeface="Calibri"/>
              </a:rPr>
              <a:t> </a:t>
            </a:r>
            <a:r>
              <a:rPr lang="en-AU" sz="1400" i="1" dirty="0">
                <a:solidFill>
                  <a:srgbClr val="000000"/>
                </a:solidFill>
                <a:latin typeface="Calibri"/>
                <a:ea typeface="Times New Roman" panose="02020603050405020304" pitchFamily="18" charset="0"/>
                <a:cs typeface="Calibri"/>
              </a:rPr>
              <a:t>©</a:t>
            </a:r>
            <a:r>
              <a:rPr lang="en-AU" sz="1400" i="1" dirty="0">
                <a:solidFill>
                  <a:srgbClr val="000000"/>
                </a:solidFill>
                <a:effectLst/>
                <a:latin typeface="Calibri"/>
                <a:ea typeface="Times New Roman" panose="02020603050405020304" pitchFamily="18" charset="0"/>
                <a:cs typeface="Calibri"/>
              </a:rPr>
              <a:t> Tania Taylor</a:t>
            </a:r>
            <a:endParaRPr lang="en-US" sz="1400" dirty="0">
              <a:latin typeface="Calibri"/>
              <a:cs typeface="Calibri"/>
            </a:endParaRPr>
          </a:p>
        </p:txBody>
      </p:sp>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descr="Digital Technologies Hub is brought to you by the Australian Government Department of Education. Creative Commons Attribution 4.0, unless otherwise indicated.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pic>
        <p:nvPicPr>
          <p:cNvPr id="2" name="Picture 7">
            <a:extLst>
              <a:ext uri="{FF2B5EF4-FFF2-40B4-BE49-F238E27FC236}">
                <a16:creationId xmlns:a16="http://schemas.microsoft.com/office/drawing/2014/main" id="{945E15CE-C190-8E2B-9B93-C5C2DED291D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566765"/>
            <a:ext cx="2724150" cy="7239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txBox="1">
            <a:spLocks noGrp="1"/>
          </p:cNvSpPr>
          <p:nvPr>
            <p:ph type="title" idx="4294967295"/>
          </p:nvPr>
        </p:nvSpPr>
        <p:spPr>
          <a:xfrm>
            <a:off x="4087604" y="80301"/>
            <a:ext cx="453456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kumimoji="0" lang="en-AU" sz="4000" b="0" i="0" u="none" strike="noStrike" kern="1200" cap="none" spc="0" normalizeH="0" baseline="0" noProof="0" dirty="0">
                <a:ln>
                  <a:noFill/>
                </a:ln>
                <a:solidFill>
                  <a:schemeClr val="bg1"/>
                </a:solidFill>
                <a:effectLst/>
                <a:uLnTx/>
                <a:uFillTx/>
                <a:latin typeface="+mn-lt"/>
                <a:ea typeface="+mn-ea"/>
                <a:cs typeface="+mn-cs"/>
              </a:rPr>
              <a:t>Data representation: </a:t>
            </a:r>
            <a:r>
              <a:rPr lang="en-AU" sz="4000" dirty="0">
                <a:solidFill>
                  <a:schemeClr val="bg1"/>
                </a:solidFill>
                <a:latin typeface="+mn-lt"/>
                <a:ea typeface="+mn-ea"/>
                <a:cs typeface="+mn-cs"/>
              </a:rPr>
              <a:t>Weather icons</a:t>
            </a:r>
            <a:endParaRPr kumimoji="0" lang="en-AU" sz="4000" b="0" i="0" u="none" strike="noStrike" kern="1200" cap="none" spc="0" normalizeH="0" baseline="0" noProof="0" dirty="0">
              <a:ln>
                <a:noFill/>
              </a:ln>
              <a:solidFill>
                <a:schemeClr val="bg1"/>
              </a:solidFill>
              <a:effectLst/>
              <a:uLnTx/>
              <a:uFillTx/>
              <a:latin typeface="+mn-lt"/>
              <a:ea typeface="+mn-ea"/>
              <a:cs typeface="+mn-cs"/>
            </a:endParaRPr>
          </a:p>
        </p:txBody>
      </p:sp>
      <p:pic>
        <p:nvPicPr>
          <p:cNvPr id="9" name="Picture 8" descr="A red and yellow circle with dots">
            <a:extLst>
              <a:ext uri="{FF2B5EF4-FFF2-40B4-BE49-F238E27FC236}">
                <a16:creationId xmlns:a16="http://schemas.microsoft.com/office/drawing/2014/main" id="{82993E7F-CF70-A46F-0367-3717591A9CDD}"/>
              </a:ext>
            </a:extLst>
          </p:cNvPr>
          <p:cNvPicPr>
            <a:picLocks noChangeAspect="1"/>
          </p:cNvPicPr>
          <p:nvPr/>
        </p:nvPicPr>
        <p:blipFill>
          <a:blip r:embed="rId6"/>
          <a:stretch>
            <a:fillRect/>
          </a:stretch>
        </p:blipFill>
        <p:spPr>
          <a:xfrm>
            <a:off x="444287" y="1690669"/>
            <a:ext cx="2023141" cy="2043169"/>
          </a:xfrm>
          <a:prstGeom prst="rect">
            <a:avLst/>
          </a:prstGeom>
        </p:spPr>
      </p:pic>
      <p:pic>
        <p:nvPicPr>
          <p:cNvPr id="4" name="Picture 3" descr="A cloud with rain drops">
            <a:extLst>
              <a:ext uri="{FF2B5EF4-FFF2-40B4-BE49-F238E27FC236}">
                <a16:creationId xmlns:a16="http://schemas.microsoft.com/office/drawing/2014/main" id="{B3FAAE44-E877-C7AC-7F86-AB1E879D2A74}"/>
              </a:ext>
            </a:extLst>
          </p:cNvPr>
          <p:cNvPicPr>
            <a:picLocks noChangeAspect="1"/>
          </p:cNvPicPr>
          <p:nvPr/>
        </p:nvPicPr>
        <p:blipFill>
          <a:blip r:embed="rId7"/>
          <a:stretch>
            <a:fillRect/>
          </a:stretch>
        </p:blipFill>
        <p:spPr>
          <a:xfrm>
            <a:off x="3442590" y="1896980"/>
            <a:ext cx="2256899" cy="2038050"/>
          </a:xfrm>
          <a:prstGeom prst="rect">
            <a:avLst/>
          </a:prstGeom>
        </p:spPr>
      </p:pic>
      <p:pic>
        <p:nvPicPr>
          <p:cNvPr id="13" name="Picture 12" descr="A white cloud with black swirls">
            <a:extLst>
              <a:ext uri="{FF2B5EF4-FFF2-40B4-BE49-F238E27FC236}">
                <a16:creationId xmlns:a16="http://schemas.microsoft.com/office/drawing/2014/main" id="{C3279996-A85E-ACAF-6968-4462C2D408DC}"/>
              </a:ext>
            </a:extLst>
          </p:cNvPr>
          <p:cNvPicPr>
            <a:picLocks noChangeAspect="1"/>
          </p:cNvPicPr>
          <p:nvPr/>
        </p:nvPicPr>
        <p:blipFill>
          <a:blip r:embed="rId8"/>
          <a:stretch>
            <a:fillRect/>
          </a:stretch>
        </p:blipFill>
        <p:spPr>
          <a:xfrm>
            <a:off x="6209736" y="1899239"/>
            <a:ext cx="2468143" cy="1466474"/>
          </a:xfrm>
          <a:prstGeom prst="rect">
            <a:avLst/>
          </a:prstGeom>
        </p:spPr>
      </p:pic>
      <p:pic>
        <p:nvPicPr>
          <p:cNvPr id="5" name="Picture 4" descr="A cloud with lightning bolts and a black background">
            <a:extLst>
              <a:ext uri="{FF2B5EF4-FFF2-40B4-BE49-F238E27FC236}">
                <a16:creationId xmlns:a16="http://schemas.microsoft.com/office/drawing/2014/main" id="{4B21474A-DD8F-9C39-29E4-3A69DD01F45F}"/>
              </a:ext>
            </a:extLst>
          </p:cNvPr>
          <p:cNvPicPr>
            <a:picLocks noChangeAspect="1"/>
          </p:cNvPicPr>
          <p:nvPr/>
        </p:nvPicPr>
        <p:blipFill>
          <a:blip r:embed="rId9"/>
          <a:stretch>
            <a:fillRect/>
          </a:stretch>
        </p:blipFill>
        <p:spPr>
          <a:xfrm>
            <a:off x="1518766" y="3849417"/>
            <a:ext cx="2228814" cy="1998481"/>
          </a:xfrm>
          <a:prstGeom prst="rect">
            <a:avLst/>
          </a:prstGeom>
        </p:spPr>
      </p:pic>
      <p:pic>
        <p:nvPicPr>
          <p:cNvPr id="3" name="Picture 2" descr="A sun and clouds with black background">
            <a:extLst>
              <a:ext uri="{FF2B5EF4-FFF2-40B4-BE49-F238E27FC236}">
                <a16:creationId xmlns:a16="http://schemas.microsoft.com/office/drawing/2014/main" id="{B3E4233E-86C0-23EE-75D0-2CD8ED692EDD}"/>
              </a:ext>
            </a:extLst>
          </p:cNvPr>
          <p:cNvPicPr>
            <a:picLocks noChangeAspect="1"/>
          </p:cNvPicPr>
          <p:nvPr/>
        </p:nvPicPr>
        <p:blipFill>
          <a:blip r:embed="rId10"/>
          <a:stretch>
            <a:fillRect/>
          </a:stretch>
        </p:blipFill>
        <p:spPr>
          <a:xfrm>
            <a:off x="4562248" y="3884054"/>
            <a:ext cx="3055455" cy="1936098"/>
          </a:xfrm>
          <a:prstGeom prst="rect">
            <a:avLst/>
          </a:prstGeom>
        </p:spPr>
      </p:pic>
    </p:spTree>
    <p:extLst>
      <p:ext uri="{BB962C8B-B14F-4D97-AF65-F5344CB8AC3E}">
        <p14:creationId xmlns:p14="http://schemas.microsoft.com/office/powerpoint/2010/main" val="172249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2491" y="-20682"/>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451886" y="448956"/>
            <a:ext cx="504056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3600" dirty="0">
                <a:solidFill>
                  <a:schemeClr val="bg1"/>
                </a:solidFill>
                <a:latin typeface="+mn-lt"/>
                <a:ea typeface="Calibri"/>
                <a:cs typeface="Calibri"/>
              </a:rPr>
              <a:t>Seasons in Australia</a:t>
            </a:r>
            <a:endParaRPr lang="en-AU" sz="3600" b="0" i="0" u="none" strike="noStrike" kern="1200" cap="none" spc="0" normalizeH="0" baseline="0" noProof="0" dirty="0">
              <a:ln>
                <a:noFill/>
              </a:ln>
              <a:solidFill>
                <a:schemeClr val="bg1"/>
              </a:solidFill>
              <a:effectLst/>
              <a:uLnTx/>
              <a:uFillTx/>
              <a:latin typeface="+mn-lt"/>
              <a:ea typeface="Calibri"/>
              <a:cs typeface="Calibri"/>
            </a:endParaRPr>
          </a:p>
        </p:txBody>
      </p:sp>
      <p:sp>
        <p:nvSpPr>
          <p:cNvPr id="4" name="TextBox 3">
            <a:extLst>
              <a:ext uri="{FF2B5EF4-FFF2-40B4-BE49-F238E27FC236}">
                <a16:creationId xmlns:a16="http://schemas.microsoft.com/office/drawing/2014/main" id="{9AF5A15C-21A1-5E1F-E14F-51300D68AE6A}"/>
              </a:ext>
            </a:extLst>
          </p:cNvPr>
          <p:cNvSpPr txBox="1"/>
          <p:nvPr/>
        </p:nvSpPr>
        <p:spPr>
          <a:xfrm>
            <a:off x="506569" y="1933977"/>
            <a:ext cx="6413678"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dirty="0"/>
              <a:t>How would you describe our weather seasons?</a:t>
            </a:r>
            <a:endParaRPr lang="en-US" sz="3200" dirty="0">
              <a:ea typeface="Calibri"/>
              <a:cs typeface="Calibri"/>
            </a:endParaRPr>
          </a:p>
          <a:p>
            <a:endParaRPr lang="en-AU" sz="3200" dirty="0">
              <a:ea typeface="Calibri"/>
              <a:cs typeface="Calibri"/>
            </a:endParaRPr>
          </a:p>
          <a:p>
            <a:r>
              <a:rPr lang="en-AU" sz="3200" dirty="0">
                <a:ea typeface="Calibri"/>
                <a:cs typeface="Calibri"/>
              </a:rPr>
              <a:t>In many places, we use the terms:</a:t>
            </a:r>
            <a:endParaRPr lang="en-AU" sz="3200" dirty="0"/>
          </a:p>
          <a:p>
            <a:pPr marL="457200" indent="-457200">
              <a:buFont typeface="Arial"/>
              <a:buChar char="•"/>
            </a:pPr>
            <a:r>
              <a:rPr lang="en-AU" sz="3200" dirty="0"/>
              <a:t>summer</a:t>
            </a:r>
            <a:endParaRPr lang="en-AU" sz="3200" dirty="0">
              <a:ea typeface="Calibri"/>
              <a:cs typeface="Calibri"/>
            </a:endParaRPr>
          </a:p>
          <a:p>
            <a:pPr marL="457200" indent="-457200">
              <a:buFont typeface="Arial"/>
              <a:buChar char="•"/>
            </a:pPr>
            <a:r>
              <a:rPr lang="en-AU" sz="3200" dirty="0"/>
              <a:t>autumn </a:t>
            </a:r>
            <a:endParaRPr lang="en-AU" sz="3200" dirty="0">
              <a:ea typeface="Calibri"/>
              <a:cs typeface="Calibri"/>
            </a:endParaRPr>
          </a:p>
          <a:p>
            <a:pPr marL="457200" indent="-457200">
              <a:buFont typeface="Arial"/>
              <a:buChar char="•"/>
            </a:pPr>
            <a:r>
              <a:rPr lang="en-AU" sz="3200" dirty="0"/>
              <a:t>winter</a:t>
            </a:r>
            <a:endParaRPr lang="en-AU" sz="3200" dirty="0">
              <a:ea typeface="Calibri"/>
              <a:cs typeface="Calibri"/>
            </a:endParaRPr>
          </a:p>
          <a:p>
            <a:pPr marL="457200" indent="-457200">
              <a:buFont typeface="Arial"/>
              <a:buChar char="•"/>
            </a:pPr>
            <a:r>
              <a:rPr lang="en-AU" sz="3200" dirty="0"/>
              <a:t>spring</a:t>
            </a:r>
            <a:endParaRPr lang="en-AU" dirty="0">
              <a:ea typeface="Calibri"/>
              <a:cs typeface="Calibri"/>
            </a:endParaRPr>
          </a:p>
        </p:txBody>
      </p:sp>
    </p:spTree>
    <p:extLst>
      <p:ext uri="{BB962C8B-B14F-4D97-AF65-F5344CB8AC3E}">
        <p14:creationId xmlns:p14="http://schemas.microsoft.com/office/powerpoint/2010/main" val="4259832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2491" y="-20682"/>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401919" y="174136"/>
            <a:ext cx="504056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3200" dirty="0">
                <a:solidFill>
                  <a:schemeClr val="bg1"/>
                </a:solidFill>
                <a:latin typeface="+mn-lt"/>
                <a:ea typeface="Calibri"/>
                <a:cs typeface="Calibri"/>
              </a:rPr>
              <a:t>Clues to know when a new season was coming</a:t>
            </a:r>
            <a:endParaRPr lang="en-US" dirty="0">
              <a:solidFill>
                <a:schemeClr val="bg1"/>
              </a:solidFill>
            </a:endParaRPr>
          </a:p>
        </p:txBody>
      </p:sp>
      <p:sp>
        <p:nvSpPr>
          <p:cNvPr id="4" name="TextBox 3">
            <a:extLst>
              <a:ext uri="{FF2B5EF4-FFF2-40B4-BE49-F238E27FC236}">
                <a16:creationId xmlns:a16="http://schemas.microsoft.com/office/drawing/2014/main" id="{9AF5A15C-21A1-5E1F-E14F-51300D68AE6A}"/>
              </a:ext>
            </a:extLst>
          </p:cNvPr>
          <p:cNvSpPr txBox="1"/>
          <p:nvPr/>
        </p:nvSpPr>
        <p:spPr>
          <a:xfrm>
            <a:off x="506569" y="1933977"/>
            <a:ext cx="641367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dirty="0">
                <a:ea typeface="+mn-lt"/>
                <a:cs typeface="+mn-lt"/>
              </a:rPr>
              <a:t>First Nations Australians use many different clues to know when a new season was coming.</a:t>
            </a:r>
            <a:endParaRPr lang="en-US" dirty="0">
              <a:ea typeface="Calibri"/>
              <a:cs typeface="Calibri"/>
            </a:endParaRPr>
          </a:p>
          <a:p>
            <a:endParaRPr lang="en-AU" sz="3200" dirty="0">
              <a:ea typeface="Calibri"/>
              <a:cs typeface="Calibri"/>
            </a:endParaRPr>
          </a:p>
          <a:p>
            <a:r>
              <a:rPr lang="en-AU" sz="3200" dirty="0">
                <a:ea typeface="Calibri"/>
                <a:cs typeface="Calibri"/>
              </a:rPr>
              <a:t>What seasonal clues might First </a:t>
            </a:r>
            <a:r>
              <a:rPr lang="en-AU" sz="3200">
                <a:ea typeface="Calibri"/>
                <a:cs typeface="Calibri"/>
              </a:rPr>
              <a:t>Nations Australians use? </a:t>
            </a:r>
            <a:endParaRPr lang="en-AU" sz="3200" dirty="0">
              <a:ea typeface="Calibri"/>
              <a:cs typeface="Calibri"/>
            </a:endParaRPr>
          </a:p>
          <a:p>
            <a:endParaRPr lang="en-AU" sz="3200" dirty="0">
              <a:ea typeface="Calibri"/>
              <a:cs typeface="Calibri"/>
            </a:endParaRPr>
          </a:p>
        </p:txBody>
      </p:sp>
    </p:spTree>
    <p:extLst>
      <p:ext uri="{BB962C8B-B14F-4D97-AF65-F5344CB8AC3E}">
        <p14:creationId xmlns:p14="http://schemas.microsoft.com/office/powerpoint/2010/main" val="1779979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888821" y="89337"/>
            <a:ext cx="504056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ea typeface="+mj-lt"/>
                <a:cs typeface="+mj-lt"/>
              </a:rPr>
              <a:t>Exploring First Nations weather knowledge</a:t>
            </a:r>
            <a:endParaRPr lang="en-US" dirty="0">
              <a:ea typeface="+mj-lt"/>
              <a:cs typeface="+mj-lt"/>
            </a:endParaRPr>
          </a:p>
        </p:txBody>
      </p:sp>
      <p:pic>
        <p:nvPicPr>
          <p:cNvPr id="3" name="Picture 2" descr="Close-up of a green plant">
            <a:extLst>
              <a:ext uri="{FF2B5EF4-FFF2-40B4-BE49-F238E27FC236}">
                <a16:creationId xmlns:a16="http://schemas.microsoft.com/office/drawing/2014/main" id="{0840C520-64F4-F84D-1F41-2D76FAB7275F}"/>
              </a:ext>
            </a:extLst>
          </p:cNvPr>
          <p:cNvPicPr>
            <a:picLocks noChangeAspect="1"/>
          </p:cNvPicPr>
          <p:nvPr/>
        </p:nvPicPr>
        <p:blipFill>
          <a:blip r:embed="rId6"/>
          <a:stretch>
            <a:fillRect/>
          </a:stretch>
        </p:blipFill>
        <p:spPr>
          <a:xfrm>
            <a:off x="786094" y="1613248"/>
            <a:ext cx="6966427" cy="3938714"/>
          </a:xfrm>
          <a:prstGeom prst="rect">
            <a:avLst/>
          </a:prstGeom>
        </p:spPr>
      </p:pic>
      <p:sp>
        <p:nvSpPr>
          <p:cNvPr id="5" name="TextBox 4">
            <a:extLst>
              <a:ext uri="{FF2B5EF4-FFF2-40B4-BE49-F238E27FC236}">
                <a16:creationId xmlns:a16="http://schemas.microsoft.com/office/drawing/2014/main" id="{FC268A99-43F9-661D-C994-A30DA7828F7C}"/>
              </a:ext>
            </a:extLst>
          </p:cNvPr>
          <p:cNvSpPr txBox="1"/>
          <p:nvPr/>
        </p:nvSpPr>
        <p:spPr>
          <a:xfrm>
            <a:off x="755574" y="5684196"/>
            <a:ext cx="6912769" cy="369332"/>
          </a:xfrm>
          <a:prstGeom prst="rect">
            <a:avLst/>
          </a:prstGeom>
          <a:noFill/>
        </p:spPr>
        <p:txBody>
          <a:bodyPr wrap="square" lIns="91440" tIns="45720" rIns="91440" bIns="45720" anchor="t">
            <a:spAutoFit/>
          </a:bodyPr>
          <a:lstStyle/>
          <a:p>
            <a:r>
              <a:rPr lang="en-AU" dirty="0">
                <a:ea typeface="+mn-lt"/>
                <a:cs typeface="+mn-lt"/>
                <a:hlinkClick r:id="rId7"/>
              </a:rPr>
              <a:t>Local Seasons: exploring First Nations weather knowledge</a:t>
            </a:r>
            <a:endParaRPr lang="en-US">
              <a:ea typeface="+mn-lt"/>
              <a:cs typeface="+mn-lt"/>
              <a:hlinkClick r:id="rId7"/>
            </a:endParaRPr>
          </a:p>
        </p:txBody>
      </p:sp>
    </p:spTree>
    <p:extLst>
      <p:ext uri="{BB962C8B-B14F-4D97-AF65-F5344CB8AC3E}">
        <p14:creationId xmlns:p14="http://schemas.microsoft.com/office/powerpoint/2010/main" val="177951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Digital Technologies Hub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txBox="1">
            <a:spLocks noGrp="1"/>
          </p:cNvSpPr>
          <p:nvPr>
            <p:ph type="title" idx="4294967295"/>
          </p:nvPr>
        </p:nvSpPr>
        <p:spPr>
          <a:xfrm>
            <a:off x="3035298" y="-55232"/>
            <a:ext cx="4993085"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ea typeface="+mj-lt"/>
                <a:cs typeface="+mj-lt"/>
              </a:rPr>
              <a:t>Kaurna Country: weather knowledge</a:t>
            </a:r>
            <a:endParaRPr lang="en-US" dirty="0">
              <a:ea typeface="+mj-lt"/>
              <a:cs typeface="+mj-lt"/>
            </a:endParaRPr>
          </a:p>
        </p:txBody>
      </p:sp>
      <p:grpSp>
        <p:nvGrpSpPr>
          <p:cNvPr id="7" name="Group 6" descr="Digital Technologies Hub is brought to you by the Australian Government Department of Education. Creative Commons Attribution 4.0, unless otherwise indicated. &#10;"/>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5" name="TextBox 4">
            <a:extLst>
              <a:ext uri="{FF2B5EF4-FFF2-40B4-BE49-F238E27FC236}">
                <a16:creationId xmlns:a16="http://schemas.microsoft.com/office/drawing/2014/main" id="{FC268A99-43F9-661D-C994-A30DA7828F7C}"/>
              </a:ext>
            </a:extLst>
          </p:cNvPr>
          <p:cNvSpPr txBox="1"/>
          <p:nvPr/>
        </p:nvSpPr>
        <p:spPr>
          <a:xfrm>
            <a:off x="864000" y="5910086"/>
            <a:ext cx="7698863" cy="369332"/>
          </a:xfrm>
          <a:prstGeom prst="rect">
            <a:avLst/>
          </a:prstGeom>
          <a:noFill/>
        </p:spPr>
        <p:txBody>
          <a:bodyPr wrap="square" lIns="91440" tIns="45720" rIns="91440" bIns="45720" anchor="t">
            <a:spAutoFit/>
          </a:bodyPr>
          <a:lstStyle/>
          <a:p>
            <a:r>
              <a:rPr lang="en-AU" b="1" dirty="0">
                <a:solidFill>
                  <a:srgbClr val="0F0F0F"/>
                </a:solidFill>
                <a:hlinkClick r:id="rId6"/>
              </a:rPr>
              <a:t>The Different Seasons in Australia's Indigenous Cultures - Behind the News</a:t>
            </a:r>
            <a:endParaRPr lang="en-US" dirty="0"/>
          </a:p>
        </p:txBody>
      </p:sp>
      <p:pic>
        <p:nvPicPr>
          <p:cNvPr id="2" name="Picture 1" descr="A blue sky with stars and hand prints">
            <a:extLst>
              <a:ext uri="{FF2B5EF4-FFF2-40B4-BE49-F238E27FC236}">
                <a16:creationId xmlns:a16="http://schemas.microsoft.com/office/drawing/2014/main" id="{6687183A-787F-4C7C-B6BC-835ED49DE824}"/>
              </a:ext>
            </a:extLst>
          </p:cNvPr>
          <p:cNvPicPr>
            <a:picLocks noChangeAspect="1"/>
          </p:cNvPicPr>
          <p:nvPr/>
        </p:nvPicPr>
        <p:blipFill>
          <a:blip r:embed="rId7"/>
          <a:stretch>
            <a:fillRect/>
          </a:stretch>
        </p:blipFill>
        <p:spPr>
          <a:xfrm>
            <a:off x="949129" y="1581756"/>
            <a:ext cx="7429760" cy="4205713"/>
          </a:xfrm>
          <a:prstGeom prst="rect">
            <a:avLst/>
          </a:prstGeom>
        </p:spPr>
      </p:pic>
    </p:spTree>
    <p:extLst>
      <p:ext uri="{BB962C8B-B14F-4D97-AF65-F5344CB8AC3E}">
        <p14:creationId xmlns:p14="http://schemas.microsoft.com/office/powerpoint/2010/main" val="105312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8733"/>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descr="Digital Technologies Hub is brought to you by the Australian Government Department of Education. Creative Commons Attribution 4.0, unless otherwise indicated.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870449" y="406405"/>
            <a:ext cx="504056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3600" dirty="0">
                <a:solidFill>
                  <a:schemeClr val="bg1"/>
                </a:solidFill>
                <a:latin typeface="+mn-lt"/>
                <a:ea typeface="+mn-ea"/>
                <a:cs typeface="+mn-cs"/>
              </a:rPr>
              <a:t>Weather information</a:t>
            </a:r>
            <a:endParaRPr kumimoji="0" lang="en-AU" sz="3600" b="0" i="0" u="none" strike="noStrike" kern="1200" cap="none" spc="0" normalizeH="0" baseline="0" noProof="0" dirty="0">
              <a:ln>
                <a:noFill/>
              </a:ln>
              <a:solidFill>
                <a:schemeClr val="bg1"/>
              </a:solidFill>
              <a:effectLst/>
              <a:uLnTx/>
              <a:uFillTx/>
              <a:latin typeface="+mn-lt"/>
              <a:ea typeface="+mn-ea"/>
              <a:cs typeface="+mn-cs"/>
            </a:endParaRPr>
          </a:p>
        </p:txBody>
      </p:sp>
      <p:pic>
        <p:nvPicPr>
          <p:cNvPr id="2" name="Picture 1" descr="A map of Australia with weather forecasts">
            <a:extLst>
              <a:ext uri="{FF2B5EF4-FFF2-40B4-BE49-F238E27FC236}">
                <a16:creationId xmlns:a16="http://schemas.microsoft.com/office/drawing/2014/main" id="{74504B8A-7D17-794E-C885-E3B0FA4C8D7A}"/>
              </a:ext>
            </a:extLst>
          </p:cNvPr>
          <p:cNvPicPr>
            <a:picLocks noChangeAspect="1"/>
          </p:cNvPicPr>
          <p:nvPr/>
        </p:nvPicPr>
        <p:blipFill>
          <a:blip r:embed="rId6"/>
          <a:stretch>
            <a:fillRect/>
          </a:stretch>
        </p:blipFill>
        <p:spPr>
          <a:xfrm>
            <a:off x="-9036" y="1281160"/>
            <a:ext cx="9144000" cy="5145024"/>
          </a:xfrm>
          <a:prstGeom prst="rect">
            <a:avLst/>
          </a:prstGeom>
        </p:spPr>
      </p:pic>
    </p:spTree>
    <p:extLst>
      <p:ext uri="{BB962C8B-B14F-4D97-AF65-F5344CB8AC3E}">
        <p14:creationId xmlns:p14="http://schemas.microsoft.com/office/powerpoint/2010/main" val="909621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888821" y="89337"/>
            <a:ext cx="504056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latin typeface="+mn-lt"/>
                <a:ea typeface="+mn-ea"/>
                <a:cs typeface="+mn-cs"/>
              </a:rPr>
              <a:t>Read aloud by Justin from </a:t>
            </a:r>
            <a:r>
              <a:rPr lang="en-AU" sz="4000" dirty="0" err="1">
                <a:solidFill>
                  <a:srgbClr val="FFFFFF"/>
                </a:solidFill>
                <a:latin typeface="+mn-lt"/>
                <a:ea typeface="+mn-ea"/>
                <a:cs typeface="+mn-cs"/>
              </a:rPr>
              <a:t>Wooyal</a:t>
            </a:r>
            <a:r>
              <a:rPr lang="en-AU" sz="4000" dirty="0">
                <a:solidFill>
                  <a:srgbClr val="FFFFFF"/>
                </a:solidFill>
                <a:latin typeface="+mn-lt"/>
                <a:ea typeface="+mn-ea"/>
                <a:cs typeface="+mn-cs"/>
              </a:rPr>
              <a:t> Dreaming</a:t>
            </a:r>
            <a:endParaRPr lang="en-US" dirty="0">
              <a:ea typeface="+mn-ea"/>
              <a:cs typeface="+mn-cs"/>
            </a:endParaRPr>
          </a:p>
        </p:txBody>
      </p:sp>
      <p:pic>
        <p:nvPicPr>
          <p:cNvPr id="2" name="Picture 1" descr="A book with a cartoon bird pointing at it">
            <a:extLst>
              <a:ext uri="{FF2B5EF4-FFF2-40B4-BE49-F238E27FC236}">
                <a16:creationId xmlns:a16="http://schemas.microsoft.com/office/drawing/2014/main" id="{24D62BD4-2944-8369-FEBC-CAAA136B89C9}"/>
              </a:ext>
            </a:extLst>
          </p:cNvPr>
          <p:cNvPicPr>
            <a:picLocks noChangeAspect="1"/>
          </p:cNvPicPr>
          <p:nvPr/>
        </p:nvPicPr>
        <p:blipFill>
          <a:blip r:embed="rId6"/>
          <a:stretch>
            <a:fillRect/>
          </a:stretch>
        </p:blipFill>
        <p:spPr>
          <a:xfrm>
            <a:off x="993912" y="1675567"/>
            <a:ext cx="6876072" cy="3877323"/>
          </a:xfrm>
          <a:prstGeom prst="rect">
            <a:avLst/>
          </a:prstGeom>
        </p:spPr>
      </p:pic>
      <p:sp>
        <p:nvSpPr>
          <p:cNvPr id="5" name="TextBox 4">
            <a:extLst>
              <a:ext uri="{FF2B5EF4-FFF2-40B4-BE49-F238E27FC236}">
                <a16:creationId xmlns:a16="http://schemas.microsoft.com/office/drawing/2014/main" id="{FC268A99-43F9-661D-C994-A30DA7828F7C}"/>
              </a:ext>
            </a:extLst>
          </p:cNvPr>
          <p:cNvSpPr txBox="1"/>
          <p:nvPr/>
        </p:nvSpPr>
        <p:spPr>
          <a:xfrm>
            <a:off x="755574" y="5684196"/>
            <a:ext cx="6912769" cy="369332"/>
          </a:xfrm>
          <a:prstGeom prst="rect">
            <a:avLst/>
          </a:prstGeom>
          <a:noFill/>
        </p:spPr>
        <p:txBody>
          <a:bodyPr wrap="square" lIns="91440" tIns="45720" rIns="91440" bIns="45720" anchor="t">
            <a:spAutoFit/>
          </a:bodyPr>
          <a:lstStyle/>
          <a:p>
            <a:r>
              <a:rPr lang="en-AU" dirty="0">
                <a:ea typeface="+mn-lt"/>
                <a:cs typeface="+mn-lt"/>
                <a:hlinkClick r:id="rId7"/>
              </a:rPr>
              <a:t>Thank you rain!</a:t>
            </a:r>
            <a:r>
              <a:rPr lang="en-AU" dirty="0">
                <a:ea typeface="+mn-lt"/>
                <a:cs typeface="+mn-lt"/>
              </a:rPr>
              <a:t> </a:t>
            </a:r>
            <a:endParaRPr lang="en-US" dirty="0">
              <a:ea typeface="+mn-lt"/>
              <a:cs typeface="+mn-lt"/>
            </a:endParaRPr>
          </a:p>
        </p:txBody>
      </p:sp>
    </p:spTree>
    <p:extLst>
      <p:ext uri="{BB962C8B-B14F-4D97-AF65-F5344CB8AC3E}">
        <p14:creationId xmlns:p14="http://schemas.microsoft.com/office/powerpoint/2010/main" val="4195403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283438" y="342333"/>
            <a:ext cx="504056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ea typeface="Calibri"/>
                <a:cs typeface="Calibri"/>
              </a:rPr>
              <a:t>Guess the weather 1</a:t>
            </a:r>
          </a:p>
        </p:txBody>
      </p:sp>
      <p:pic>
        <p:nvPicPr>
          <p:cNvPr id="15" name="Picture 14" descr="A red and yellow circle with dots">
            <a:extLst>
              <a:ext uri="{FF2B5EF4-FFF2-40B4-BE49-F238E27FC236}">
                <a16:creationId xmlns:a16="http://schemas.microsoft.com/office/drawing/2014/main" id="{C30165A4-7B22-2869-C5AE-3FFF7BB4DCB6}"/>
              </a:ext>
            </a:extLst>
          </p:cNvPr>
          <p:cNvPicPr>
            <a:picLocks noChangeAspect="1"/>
          </p:cNvPicPr>
          <p:nvPr/>
        </p:nvPicPr>
        <p:blipFill>
          <a:blip r:embed="rId6"/>
          <a:stretch>
            <a:fillRect/>
          </a:stretch>
        </p:blipFill>
        <p:spPr>
          <a:xfrm>
            <a:off x="2522469" y="2115341"/>
            <a:ext cx="3794113" cy="3814141"/>
          </a:xfrm>
          <a:prstGeom prst="rect">
            <a:avLst/>
          </a:prstGeom>
        </p:spPr>
      </p:pic>
      <p:sp>
        <p:nvSpPr>
          <p:cNvPr id="19" name="TextBox 18">
            <a:extLst>
              <a:ext uri="{FF2B5EF4-FFF2-40B4-BE49-F238E27FC236}">
                <a16:creationId xmlns:a16="http://schemas.microsoft.com/office/drawing/2014/main" id="{1CFC2363-F993-9B34-8CC8-643455E412B3}"/>
              </a:ext>
            </a:extLst>
          </p:cNvPr>
          <p:cNvSpPr txBox="1"/>
          <p:nvPr/>
        </p:nvSpPr>
        <p:spPr>
          <a:xfrm>
            <a:off x="255231" y="6076435"/>
            <a:ext cx="3126309" cy="307777"/>
          </a:xfrm>
          <a:prstGeom prst="rect">
            <a:avLst/>
          </a:prstGeom>
          <a:noFill/>
        </p:spPr>
        <p:txBody>
          <a:bodyPr wrap="square" lIns="91440" tIns="45720" rIns="91440" bIns="45720" anchor="t">
            <a:spAutoFit/>
          </a:bodyPr>
          <a:lstStyle/>
          <a:p>
            <a:r>
              <a:rPr lang="en-AU" sz="1400" i="1" dirty="0">
                <a:solidFill>
                  <a:srgbClr val="000000"/>
                </a:solidFill>
                <a:latin typeface="Calibri"/>
                <a:ea typeface="Times New Roman" panose="02020603050405020304" pitchFamily="18" charset="0"/>
                <a:cs typeface="Calibri"/>
              </a:rPr>
              <a:t>Weather icons</a:t>
            </a:r>
            <a:r>
              <a:rPr lang="en-AU" sz="1400" i="1" dirty="0">
                <a:solidFill>
                  <a:srgbClr val="000000"/>
                </a:solidFill>
                <a:effectLst/>
                <a:latin typeface="Calibri"/>
                <a:ea typeface="Times New Roman" panose="02020603050405020304" pitchFamily="18" charset="0"/>
                <a:cs typeface="Calibri"/>
              </a:rPr>
              <a:t> </a:t>
            </a:r>
            <a:r>
              <a:rPr lang="en-AU" sz="1400" i="1" dirty="0">
                <a:solidFill>
                  <a:srgbClr val="000000"/>
                </a:solidFill>
                <a:latin typeface="Calibri"/>
                <a:ea typeface="Times New Roman" panose="02020603050405020304" pitchFamily="18" charset="0"/>
                <a:cs typeface="Calibri"/>
              </a:rPr>
              <a:t>©</a:t>
            </a:r>
            <a:r>
              <a:rPr lang="en-AU" sz="1400" i="1" dirty="0">
                <a:solidFill>
                  <a:srgbClr val="000000"/>
                </a:solidFill>
                <a:effectLst/>
                <a:latin typeface="Calibri"/>
                <a:ea typeface="Times New Roman" panose="02020603050405020304" pitchFamily="18" charset="0"/>
                <a:cs typeface="Calibri"/>
              </a:rPr>
              <a:t> Tania Taylor</a:t>
            </a:r>
            <a:endParaRPr lang="en-US" sz="1400" dirty="0">
              <a:latin typeface="Calibri"/>
              <a:cs typeface="Calibri"/>
            </a:endParaRPr>
          </a:p>
        </p:txBody>
      </p:sp>
    </p:spTree>
    <p:extLst>
      <p:ext uri="{BB962C8B-B14F-4D97-AF65-F5344CB8AC3E}">
        <p14:creationId xmlns:p14="http://schemas.microsoft.com/office/powerpoint/2010/main" val="245851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283438" y="342333"/>
            <a:ext cx="504056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ea typeface="Calibri"/>
                <a:cs typeface="Calibri"/>
              </a:rPr>
              <a:t>Guess the weather 2</a:t>
            </a:r>
          </a:p>
        </p:txBody>
      </p:sp>
      <p:pic>
        <p:nvPicPr>
          <p:cNvPr id="9" name="Picture 8" descr="A cloud with rain drops">
            <a:extLst>
              <a:ext uri="{FF2B5EF4-FFF2-40B4-BE49-F238E27FC236}">
                <a16:creationId xmlns:a16="http://schemas.microsoft.com/office/drawing/2014/main" id="{25E6440B-C4FC-A169-FA83-816D96A1819F}"/>
              </a:ext>
            </a:extLst>
          </p:cNvPr>
          <p:cNvPicPr>
            <a:picLocks noChangeAspect="1"/>
          </p:cNvPicPr>
          <p:nvPr/>
        </p:nvPicPr>
        <p:blipFill>
          <a:blip r:embed="rId6"/>
          <a:stretch>
            <a:fillRect/>
          </a:stretch>
        </p:blipFill>
        <p:spPr>
          <a:xfrm>
            <a:off x="2105968" y="1797046"/>
            <a:ext cx="4817718" cy="4361525"/>
          </a:xfrm>
          <a:prstGeom prst="rect">
            <a:avLst/>
          </a:prstGeom>
        </p:spPr>
      </p:pic>
      <p:sp>
        <p:nvSpPr>
          <p:cNvPr id="3" name="TextBox 2">
            <a:extLst>
              <a:ext uri="{FF2B5EF4-FFF2-40B4-BE49-F238E27FC236}">
                <a16:creationId xmlns:a16="http://schemas.microsoft.com/office/drawing/2014/main" id="{3705B452-7238-9568-EECC-5E4CC807BCED}"/>
              </a:ext>
            </a:extLst>
          </p:cNvPr>
          <p:cNvSpPr txBox="1"/>
          <p:nvPr/>
        </p:nvSpPr>
        <p:spPr>
          <a:xfrm>
            <a:off x="255231" y="6076435"/>
            <a:ext cx="3126309" cy="307777"/>
          </a:xfrm>
          <a:prstGeom prst="rect">
            <a:avLst/>
          </a:prstGeom>
          <a:noFill/>
        </p:spPr>
        <p:txBody>
          <a:bodyPr wrap="square" lIns="91440" tIns="45720" rIns="91440" bIns="45720" anchor="t">
            <a:spAutoFit/>
          </a:bodyPr>
          <a:lstStyle/>
          <a:p>
            <a:r>
              <a:rPr lang="en-AU" sz="1400" i="1" dirty="0">
                <a:solidFill>
                  <a:srgbClr val="000000"/>
                </a:solidFill>
                <a:latin typeface="Calibri"/>
                <a:ea typeface="Times New Roman" panose="02020603050405020304" pitchFamily="18" charset="0"/>
                <a:cs typeface="Calibri"/>
              </a:rPr>
              <a:t>Weather icons</a:t>
            </a:r>
            <a:r>
              <a:rPr lang="en-AU" sz="1400" i="1" dirty="0">
                <a:solidFill>
                  <a:srgbClr val="000000"/>
                </a:solidFill>
                <a:effectLst/>
                <a:latin typeface="Calibri"/>
                <a:ea typeface="Times New Roman" panose="02020603050405020304" pitchFamily="18" charset="0"/>
                <a:cs typeface="Calibri"/>
              </a:rPr>
              <a:t> </a:t>
            </a:r>
            <a:r>
              <a:rPr lang="en-AU" sz="1400" i="1" dirty="0">
                <a:solidFill>
                  <a:srgbClr val="000000"/>
                </a:solidFill>
                <a:latin typeface="Calibri"/>
                <a:ea typeface="Times New Roman" panose="02020603050405020304" pitchFamily="18" charset="0"/>
                <a:cs typeface="Calibri"/>
              </a:rPr>
              <a:t>©</a:t>
            </a:r>
            <a:r>
              <a:rPr lang="en-AU" sz="1400" i="1" dirty="0">
                <a:solidFill>
                  <a:srgbClr val="000000"/>
                </a:solidFill>
                <a:effectLst/>
                <a:latin typeface="Calibri"/>
                <a:ea typeface="Times New Roman" panose="02020603050405020304" pitchFamily="18" charset="0"/>
                <a:cs typeface="Calibri"/>
              </a:rPr>
              <a:t> Tania Taylor</a:t>
            </a:r>
            <a:endParaRPr lang="en-US" sz="1400" dirty="0">
              <a:latin typeface="Calibri"/>
              <a:cs typeface="Calibri"/>
            </a:endParaRPr>
          </a:p>
        </p:txBody>
      </p:sp>
    </p:spTree>
    <p:extLst>
      <p:ext uri="{BB962C8B-B14F-4D97-AF65-F5344CB8AC3E}">
        <p14:creationId xmlns:p14="http://schemas.microsoft.com/office/powerpoint/2010/main" val="36048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283438" y="342333"/>
            <a:ext cx="504056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ea typeface="Calibri"/>
                <a:cs typeface="Calibri"/>
              </a:rPr>
              <a:t>Guess the weather 3</a:t>
            </a:r>
          </a:p>
        </p:txBody>
      </p:sp>
      <p:pic>
        <p:nvPicPr>
          <p:cNvPr id="17" name="Picture 16" descr="A white cloud with black swirls">
            <a:extLst>
              <a:ext uri="{FF2B5EF4-FFF2-40B4-BE49-F238E27FC236}">
                <a16:creationId xmlns:a16="http://schemas.microsoft.com/office/drawing/2014/main" id="{021C1E10-5012-8DBE-6162-4E588DC3C899}"/>
              </a:ext>
            </a:extLst>
          </p:cNvPr>
          <p:cNvPicPr>
            <a:picLocks noChangeAspect="1"/>
          </p:cNvPicPr>
          <p:nvPr/>
        </p:nvPicPr>
        <p:blipFill>
          <a:blip r:embed="rId6"/>
          <a:stretch>
            <a:fillRect/>
          </a:stretch>
        </p:blipFill>
        <p:spPr>
          <a:xfrm>
            <a:off x="1775146" y="2061632"/>
            <a:ext cx="5890897" cy="3490146"/>
          </a:xfrm>
          <a:prstGeom prst="rect">
            <a:avLst/>
          </a:prstGeom>
        </p:spPr>
      </p:pic>
      <p:sp>
        <p:nvSpPr>
          <p:cNvPr id="3" name="TextBox 2">
            <a:extLst>
              <a:ext uri="{FF2B5EF4-FFF2-40B4-BE49-F238E27FC236}">
                <a16:creationId xmlns:a16="http://schemas.microsoft.com/office/drawing/2014/main" id="{3E6C63EF-2B2A-88D7-B8D6-B357B4807122}"/>
              </a:ext>
            </a:extLst>
          </p:cNvPr>
          <p:cNvSpPr txBox="1"/>
          <p:nvPr/>
        </p:nvSpPr>
        <p:spPr>
          <a:xfrm>
            <a:off x="255231" y="6076435"/>
            <a:ext cx="3126309" cy="307777"/>
          </a:xfrm>
          <a:prstGeom prst="rect">
            <a:avLst/>
          </a:prstGeom>
          <a:noFill/>
        </p:spPr>
        <p:txBody>
          <a:bodyPr wrap="square" lIns="91440" tIns="45720" rIns="91440" bIns="45720" anchor="t">
            <a:spAutoFit/>
          </a:bodyPr>
          <a:lstStyle/>
          <a:p>
            <a:r>
              <a:rPr lang="en-AU" sz="1400" i="1" dirty="0">
                <a:solidFill>
                  <a:srgbClr val="000000"/>
                </a:solidFill>
                <a:latin typeface="Calibri"/>
                <a:ea typeface="Times New Roman" panose="02020603050405020304" pitchFamily="18" charset="0"/>
                <a:cs typeface="Calibri"/>
              </a:rPr>
              <a:t>Weather icons</a:t>
            </a:r>
            <a:r>
              <a:rPr lang="en-AU" sz="1400" i="1" dirty="0">
                <a:solidFill>
                  <a:srgbClr val="000000"/>
                </a:solidFill>
                <a:effectLst/>
                <a:latin typeface="Calibri"/>
                <a:ea typeface="Times New Roman" panose="02020603050405020304" pitchFamily="18" charset="0"/>
                <a:cs typeface="Calibri"/>
              </a:rPr>
              <a:t> </a:t>
            </a:r>
            <a:r>
              <a:rPr lang="en-AU" sz="1400" i="1" dirty="0">
                <a:solidFill>
                  <a:srgbClr val="000000"/>
                </a:solidFill>
                <a:latin typeface="Calibri"/>
                <a:ea typeface="Times New Roman" panose="02020603050405020304" pitchFamily="18" charset="0"/>
                <a:cs typeface="Calibri"/>
              </a:rPr>
              <a:t>©</a:t>
            </a:r>
            <a:r>
              <a:rPr lang="en-AU" sz="1400" i="1" dirty="0">
                <a:solidFill>
                  <a:srgbClr val="000000"/>
                </a:solidFill>
                <a:effectLst/>
                <a:latin typeface="Calibri"/>
                <a:ea typeface="Times New Roman" panose="02020603050405020304" pitchFamily="18" charset="0"/>
                <a:cs typeface="Calibri"/>
              </a:rPr>
              <a:t> Tania Taylor</a:t>
            </a:r>
            <a:endParaRPr lang="en-US" sz="1400" dirty="0">
              <a:latin typeface="Calibri"/>
              <a:cs typeface="Calibri"/>
            </a:endParaRPr>
          </a:p>
        </p:txBody>
      </p:sp>
    </p:spTree>
    <p:extLst>
      <p:ext uri="{BB962C8B-B14F-4D97-AF65-F5344CB8AC3E}">
        <p14:creationId xmlns:p14="http://schemas.microsoft.com/office/powerpoint/2010/main" val="3580237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3" name="TextBox 2">
            <a:extLst>
              <a:ext uri="{FF2B5EF4-FFF2-40B4-BE49-F238E27FC236}">
                <a16:creationId xmlns:a16="http://schemas.microsoft.com/office/drawing/2014/main" id="{E31F3CAB-51AA-9CFB-A0AF-FFC53F46AAE3}"/>
              </a:ext>
              <a:ext uri="{C183D7F6-B498-43B3-948B-1728B52AA6E4}">
                <adec:decorative xmlns:adec="http://schemas.microsoft.com/office/drawing/2017/decorative" val="1"/>
              </a:ext>
            </a:extLst>
          </p:cNvPr>
          <p:cNvSpPr txBox="1"/>
          <p:nvPr/>
        </p:nvSpPr>
        <p:spPr>
          <a:xfrm>
            <a:off x="255231" y="6076435"/>
            <a:ext cx="3126309" cy="307777"/>
          </a:xfrm>
          <a:prstGeom prst="rect">
            <a:avLst/>
          </a:prstGeom>
          <a:noFill/>
        </p:spPr>
        <p:txBody>
          <a:bodyPr wrap="square" lIns="91440" tIns="45720" rIns="91440" bIns="45720" anchor="t">
            <a:spAutoFit/>
          </a:bodyPr>
          <a:lstStyle/>
          <a:p>
            <a:r>
              <a:rPr lang="en-AU" sz="1400" i="1" dirty="0">
                <a:solidFill>
                  <a:srgbClr val="000000"/>
                </a:solidFill>
                <a:latin typeface="Calibri"/>
                <a:ea typeface="Times New Roman" panose="02020603050405020304" pitchFamily="18" charset="0"/>
                <a:cs typeface="Calibri"/>
              </a:rPr>
              <a:t>Weather icons</a:t>
            </a:r>
            <a:r>
              <a:rPr lang="en-AU" sz="1400" i="1" dirty="0">
                <a:solidFill>
                  <a:srgbClr val="000000"/>
                </a:solidFill>
                <a:effectLst/>
                <a:latin typeface="Calibri"/>
                <a:ea typeface="Times New Roman" panose="02020603050405020304" pitchFamily="18" charset="0"/>
                <a:cs typeface="Calibri"/>
              </a:rPr>
              <a:t> </a:t>
            </a:r>
            <a:r>
              <a:rPr lang="en-AU" sz="1400" i="1" dirty="0">
                <a:solidFill>
                  <a:srgbClr val="000000"/>
                </a:solidFill>
                <a:latin typeface="Calibri"/>
                <a:ea typeface="Times New Roman" panose="02020603050405020304" pitchFamily="18" charset="0"/>
                <a:cs typeface="Calibri"/>
              </a:rPr>
              <a:t>©</a:t>
            </a:r>
            <a:r>
              <a:rPr lang="en-AU" sz="1400" i="1" dirty="0">
                <a:solidFill>
                  <a:srgbClr val="000000"/>
                </a:solidFill>
                <a:effectLst/>
                <a:latin typeface="Calibri"/>
                <a:ea typeface="Times New Roman" panose="02020603050405020304" pitchFamily="18" charset="0"/>
                <a:cs typeface="Calibri"/>
              </a:rPr>
              <a:t> Tania Taylor</a:t>
            </a:r>
            <a:endParaRPr lang="en-US" sz="1400" dirty="0">
              <a:latin typeface="Calibri"/>
              <a:cs typeface="Calibri"/>
            </a:endParaRPr>
          </a:p>
        </p:txBody>
      </p:sp>
      <p:sp>
        <p:nvSpPr>
          <p:cNvPr id="8" name="Title 7"/>
          <p:cNvSpPr txBox="1">
            <a:spLocks noGrp="1"/>
          </p:cNvSpPr>
          <p:nvPr>
            <p:ph type="title" idx="4294967295"/>
          </p:nvPr>
        </p:nvSpPr>
        <p:spPr>
          <a:xfrm>
            <a:off x="3283438" y="342333"/>
            <a:ext cx="504056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ea typeface="Calibri"/>
                <a:cs typeface="Calibri"/>
              </a:rPr>
              <a:t>Guess the weather 4</a:t>
            </a:r>
          </a:p>
        </p:txBody>
      </p:sp>
      <p:pic>
        <p:nvPicPr>
          <p:cNvPr id="13" name="Picture 12" descr="A cloud with lightning bolts and a black background">
            <a:extLst>
              <a:ext uri="{FF2B5EF4-FFF2-40B4-BE49-F238E27FC236}">
                <a16:creationId xmlns:a16="http://schemas.microsoft.com/office/drawing/2014/main" id="{FCF1634A-C6F9-91B2-B4AB-61E2BF6FB1B4}"/>
              </a:ext>
            </a:extLst>
          </p:cNvPr>
          <p:cNvPicPr>
            <a:picLocks noChangeAspect="1"/>
          </p:cNvPicPr>
          <p:nvPr/>
        </p:nvPicPr>
        <p:blipFill>
          <a:blip r:embed="rId6"/>
          <a:stretch>
            <a:fillRect/>
          </a:stretch>
        </p:blipFill>
        <p:spPr>
          <a:xfrm>
            <a:off x="2137703" y="1717927"/>
            <a:ext cx="4840094" cy="4329658"/>
          </a:xfrm>
          <a:prstGeom prst="rect">
            <a:avLst/>
          </a:prstGeom>
        </p:spPr>
      </p:pic>
    </p:spTree>
    <p:extLst>
      <p:ext uri="{BB962C8B-B14F-4D97-AF65-F5344CB8AC3E}">
        <p14:creationId xmlns:p14="http://schemas.microsoft.com/office/powerpoint/2010/main" val="319492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134"/>
          <a:stretch/>
        </p:blipFill>
        <p:spPr bwMode="auto">
          <a:xfrm>
            <a:off x="1" y="-17769"/>
            <a:ext cx="9144000" cy="15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7F2609-477C-AFD1-A03B-00F58E395801}"/>
              </a:ext>
              <a:ext uri="{C183D7F6-B498-43B3-948B-1728B52AA6E4}">
                <adec:decorative xmlns:adec="http://schemas.microsoft.com/office/drawing/2017/decorative" val="1"/>
              </a:ext>
            </a:extLst>
          </p:cNvPr>
          <p:cNvSpPr txBox="1"/>
          <p:nvPr/>
        </p:nvSpPr>
        <p:spPr>
          <a:xfrm>
            <a:off x="255231" y="6076435"/>
            <a:ext cx="3126309" cy="307777"/>
          </a:xfrm>
          <a:prstGeom prst="rect">
            <a:avLst/>
          </a:prstGeom>
          <a:noFill/>
        </p:spPr>
        <p:txBody>
          <a:bodyPr wrap="square" lIns="91440" tIns="45720" rIns="91440" bIns="45720" anchor="t">
            <a:spAutoFit/>
          </a:bodyPr>
          <a:lstStyle/>
          <a:p>
            <a:r>
              <a:rPr lang="en-AU" sz="1400" i="1" dirty="0">
                <a:solidFill>
                  <a:srgbClr val="000000"/>
                </a:solidFill>
                <a:latin typeface="Calibri"/>
                <a:ea typeface="Times New Roman" panose="02020603050405020304" pitchFamily="18" charset="0"/>
                <a:cs typeface="Calibri"/>
              </a:rPr>
              <a:t>Weather icons</a:t>
            </a:r>
            <a:r>
              <a:rPr lang="en-AU" sz="1400" i="1" dirty="0">
                <a:solidFill>
                  <a:srgbClr val="000000"/>
                </a:solidFill>
                <a:effectLst/>
                <a:latin typeface="Calibri"/>
                <a:ea typeface="Times New Roman" panose="02020603050405020304" pitchFamily="18" charset="0"/>
                <a:cs typeface="Calibri"/>
              </a:rPr>
              <a:t> </a:t>
            </a:r>
            <a:r>
              <a:rPr lang="en-AU" sz="1400" i="1" dirty="0">
                <a:solidFill>
                  <a:srgbClr val="000000"/>
                </a:solidFill>
                <a:latin typeface="Calibri"/>
                <a:ea typeface="Times New Roman" panose="02020603050405020304" pitchFamily="18" charset="0"/>
                <a:cs typeface="Calibri"/>
              </a:rPr>
              <a:t>©</a:t>
            </a:r>
            <a:r>
              <a:rPr lang="en-AU" sz="1400" i="1" dirty="0">
                <a:solidFill>
                  <a:srgbClr val="000000"/>
                </a:solidFill>
                <a:effectLst/>
                <a:latin typeface="Calibri"/>
                <a:ea typeface="Times New Roman" panose="02020603050405020304" pitchFamily="18" charset="0"/>
                <a:cs typeface="Calibri"/>
              </a:rPr>
              <a:t> Tania Taylor</a:t>
            </a:r>
            <a:endParaRPr lang="en-US" sz="1400" dirty="0">
              <a:latin typeface="Calibri"/>
              <a:cs typeface="Calibri"/>
            </a:endParaRPr>
          </a:p>
        </p:txBody>
      </p:sp>
      <p:grpSp>
        <p:nvGrpSpPr>
          <p:cNvPr id="7" name="Group 6">
            <a:extLst>
              <a:ext uri="{C183D7F6-B498-43B3-948B-1728B52AA6E4}">
                <adec:decorative xmlns:adec="http://schemas.microsoft.com/office/drawing/2017/decorative" val="1"/>
              </a:ext>
            </a:extLst>
          </p:cNvPr>
          <p:cNvGrpSpPr/>
          <p:nvPr/>
        </p:nvGrpSpPr>
        <p:grpSpPr>
          <a:xfrm>
            <a:off x="173944" y="6472055"/>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283438" y="342333"/>
            <a:ext cx="504056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4000" dirty="0">
                <a:solidFill>
                  <a:srgbClr val="FFFFFF"/>
                </a:solidFill>
                <a:ea typeface="Calibri"/>
                <a:cs typeface="Calibri"/>
              </a:rPr>
              <a:t>Guess the weather 5</a:t>
            </a:r>
          </a:p>
        </p:txBody>
      </p:sp>
      <p:pic>
        <p:nvPicPr>
          <p:cNvPr id="4" name="Picture 3" descr="A sun and clouds with black background">
            <a:extLst>
              <a:ext uri="{FF2B5EF4-FFF2-40B4-BE49-F238E27FC236}">
                <a16:creationId xmlns:a16="http://schemas.microsoft.com/office/drawing/2014/main" id="{942814C6-DE24-101C-15E4-D51F9775CBE5}"/>
              </a:ext>
            </a:extLst>
          </p:cNvPr>
          <p:cNvPicPr>
            <a:picLocks noChangeAspect="1"/>
          </p:cNvPicPr>
          <p:nvPr/>
        </p:nvPicPr>
        <p:blipFill>
          <a:blip r:embed="rId6"/>
          <a:stretch>
            <a:fillRect/>
          </a:stretch>
        </p:blipFill>
        <p:spPr>
          <a:xfrm>
            <a:off x="1226938" y="1922841"/>
            <a:ext cx="5916077" cy="3747409"/>
          </a:xfrm>
          <a:prstGeom prst="rect">
            <a:avLst/>
          </a:prstGeom>
        </p:spPr>
      </p:pic>
    </p:spTree>
    <p:extLst>
      <p:ext uri="{BB962C8B-B14F-4D97-AF65-F5344CB8AC3E}">
        <p14:creationId xmlns:p14="http://schemas.microsoft.com/office/powerpoint/2010/main" val="2469263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68134"/>
          <a:stretch/>
        </p:blipFill>
        <p:spPr bwMode="auto">
          <a:xfrm>
            <a:off x="1" y="302"/>
            <a:ext cx="9144000" cy="158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575" y="414365"/>
            <a:ext cx="2724150"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C183D7F6-B498-43B3-948B-1728B52AA6E4}">
                <adec:decorative xmlns:adec="http://schemas.microsoft.com/office/drawing/2017/decorative" val="1"/>
              </a:ext>
            </a:extLst>
          </p:cNvPr>
          <p:cNvGrpSpPr/>
          <p:nvPr/>
        </p:nvGrpSpPr>
        <p:grpSpPr>
          <a:xfrm>
            <a:off x="173944" y="6597932"/>
            <a:ext cx="8767575" cy="215444"/>
            <a:chOff x="173944" y="6472055"/>
            <a:chExt cx="8767575" cy="215444"/>
          </a:xfrm>
        </p:grpSpPr>
        <p:sp>
          <p:nvSpPr>
            <p:cNvPr id="11" name="TextBox 10"/>
            <p:cNvSpPr txBox="1"/>
            <p:nvPr/>
          </p:nvSpPr>
          <p:spPr>
            <a:xfrm>
              <a:off x="173944" y="6472055"/>
              <a:ext cx="8767575" cy="215444"/>
            </a:xfrm>
            <a:prstGeom prst="rect">
              <a:avLst/>
            </a:prstGeom>
            <a:noFill/>
          </p:spPr>
          <p:txBody>
            <a:bodyPr wrap="square" rtlCol="0">
              <a:spAutoFit/>
            </a:bodyPr>
            <a:lstStyle/>
            <a:p>
              <a:r>
                <a:rPr lang="en-AU" sz="800" dirty="0"/>
                <a:t>Digital Technologies Hub is brought to you by the Australian Government Department of Education. Creative Commons Attribution 4.0, unless otherwise indicated. </a:t>
              </a: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92280" y="6506524"/>
              <a:ext cx="485775" cy="180975"/>
            </a:xfrm>
            <a:prstGeom prst="rect">
              <a:avLst/>
            </a:prstGeom>
          </p:spPr>
        </p:pic>
      </p:grpSp>
      <p:sp>
        <p:nvSpPr>
          <p:cNvPr id="8" name="Title 7"/>
          <p:cNvSpPr txBox="1">
            <a:spLocks noGrp="1"/>
          </p:cNvSpPr>
          <p:nvPr>
            <p:ph type="title" idx="4294967295"/>
          </p:nvPr>
        </p:nvSpPr>
        <p:spPr>
          <a:xfrm>
            <a:off x="3507465" y="189874"/>
            <a:ext cx="504056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AU" sz="3600" dirty="0">
                <a:solidFill>
                  <a:schemeClr val="bg1"/>
                </a:solidFill>
                <a:latin typeface="+mn-lt"/>
                <a:ea typeface="+mn-ea"/>
                <a:cs typeface="Calibri"/>
              </a:rPr>
              <a:t>Weather represented as sounds</a:t>
            </a:r>
            <a:endParaRPr lang="en-AU" sz="3600" b="0" i="0" u="none" strike="noStrike" kern="1200" cap="none" spc="0" normalizeH="0" baseline="0" noProof="0" dirty="0">
              <a:ln>
                <a:noFill/>
              </a:ln>
              <a:solidFill>
                <a:schemeClr val="bg1"/>
              </a:solidFill>
              <a:effectLst/>
              <a:uLnTx/>
              <a:uFillTx/>
              <a:latin typeface="+mn-lt"/>
              <a:ea typeface="+mn-ea"/>
              <a:cs typeface="Calibri"/>
            </a:endParaRPr>
          </a:p>
        </p:txBody>
      </p:sp>
      <p:sp>
        <p:nvSpPr>
          <p:cNvPr id="2" name="TextBox 1">
            <a:extLst>
              <a:ext uri="{FF2B5EF4-FFF2-40B4-BE49-F238E27FC236}">
                <a16:creationId xmlns:a16="http://schemas.microsoft.com/office/drawing/2014/main" id="{EC418D4B-0F2F-0A59-A030-6B352713E97F}"/>
              </a:ext>
            </a:extLst>
          </p:cNvPr>
          <p:cNvSpPr txBox="1"/>
          <p:nvPr/>
        </p:nvSpPr>
        <p:spPr>
          <a:xfrm>
            <a:off x="639580" y="1588957"/>
            <a:ext cx="64282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dirty="0"/>
              <a:t>How would you describe weather for each sound?</a:t>
            </a:r>
            <a:endParaRPr lang="en-US" dirty="0"/>
          </a:p>
        </p:txBody>
      </p:sp>
      <p:pic>
        <p:nvPicPr>
          <p:cNvPr id="5" name="heavy rain" descr="Speaker icon">
            <a:hlinkClick r:id="" action="ppaction://media"/>
            <a:extLst>
              <a:ext uri="{FF2B5EF4-FFF2-40B4-BE49-F238E27FC236}">
                <a16:creationId xmlns:a16="http://schemas.microsoft.com/office/drawing/2014/main" id="{12DF3055-483E-C883-29E9-0A490944D55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14173" y="2870964"/>
            <a:ext cx="923280" cy="923280"/>
          </a:xfrm>
          <a:prstGeom prst="rect">
            <a:avLst/>
          </a:prstGeom>
        </p:spPr>
      </p:pic>
      <p:pic>
        <p:nvPicPr>
          <p:cNvPr id="13" name="thunder 2" descr="Speaker icon ">
            <a:hlinkClick r:id="" action="ppaction://media"/>
            <a:extLst>
              <a:ext uri="{FF2B5EF4-FFF2-40B4-BE49-F238E27FC236}">
                <a16:creationId xmlns:a16="http://schemas.microsoft.com/office/drawing/2014/main" id="{AD38FD64-E3EA-A16F-ACD9-D089C2936E1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84017" y="3999033"/>
            <a:ext cx="923280" cy="923280"/>
          </a:xfrm>
          <a:prstGeom prst="rect">
            <a:avLst/>
          </a:prstGeom>
        </p:spPr>
      </p:pic>
      <p:pic>
        <p:nvPicPr>
          <p:cNvPr id="14" name="wind" descr="Speaker icon ">
            <a:hlinkClick r:id="" action="ppaction://media"/>
            <a:extLst>
              <a:ext uri="{FF2B5EF4-FFF2-40B4-BE49-F238E27FC236}">
                <a16:creationId xmlns:a16="http://schemas.microsoft.com/office/drawing/2014/main" id="{0A344D75-D313-9D73-103F-6221175AB77B}"/>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78271" y="5160198"/>
            <a:ext cx="867717" cy="867717"/>
          </a:xfrm>
          <a:prstGeom prst="rect">
            <a:avLst/>
          </a:prstGeom>
        </p:spPr>
      </p:pic>
      <p:pic>
        <p:nvPicPr>
          <p:cNvPr id="3" name="sunny mozzie" descr="Speaker icon play sound">
            <a:hlinkClick r:id="" action="ppaction://media"/>
            <a:extLst>
              <a:ext uri="{FF2B5EF4-FFF2-40B4-BE49-F238E27FC236}">
                <a16:creationId xmlns:a16="http://schemas.microsoft.com/office/drawing/2014/main" id="{F8EE250E-1797-9F4D-0190-95137495CAAE}"/>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716016" y="2939189"/>
            <a:ext cx="923280" cy="923280"/>
          </a:xfrm>
          <a:prstGeom prst="rect">
            <a:avLst/>
          </a:prstGeom>
        </p:spPr>
      </p:pic>
      <p:pic>
        <p:nvPicPr>
          <p:cNvPr id="15" name="birds chirping" descr="Speaker icon ">
            <a:hlinkClick r:id="" action="ppaction://media"/>
            <a:extLst>
              <a:ext uri="{FF2B5EF4-FFF2-40B4-BE49-F238E27FC236}">
                <a16:creationId xmlns:a16="http://schemas.microsoft.com/office/drawing/2014/main" id="{3C360827-9312-000D-5775-0B2C78F15A83}"/>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4716016" y="4001381"/>
            <a:ext cx="923279" cy="923279"/>
          </a:xfrm>
          <a:prstGeom prst="rect">
            <a:avLst/>
          </a:prstGeom>
        </p:spPr>
      </p:pic>
    </p:spTree>
    <p:extLst>
      <p:ext uri="{BB962C8B-B14F-4D97-AF65-F5344CB8AC3E}">
        <p14:creationId xmlns:p14="http://schemas.microsoft.com/office/powerpoint/2010/main" val="35498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7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56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65"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688"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452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13"/>
                </p:tgtEl>
              </p:cMediaNode>
            </p:audio>
            <p:audio>
              <p:cMediaNode vol="80000">
                <p:cTn id="26" fill="hold" display="0">
                  <p:stCondLst>
                    <p:cond delay="indefinite"/>
                  </p:stCondLst>
                  <p:endCondLst>
                    <p:cond evt="onStopAudio" delay="0">
                      <p:tgtEl>
                        <p:sldTgt/>
                      </p:tgtEl>
                    </p:cond>
                  </p:endCondLst>
                </p:cTn>
                <p:tgtEl>
                  <p:spTgt spid="14"/>
                </p:tgtEl>
              </p:cMediaNode>
            </p:audio>
            <p:audio>
              <p:cMediaNode vol="80000">
                <p:cTn id="2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0856600FD2D4391AFDDFCF33A69BD" ma:contentTypeVersion="19" ma:contentTypeDescription="Create a new document." ma:contentTypeScope="" ma:versionID="e39b5eb3708ccab1ed6e63c44a6ae965">
  <xsd:schema xmlns:xsd="http://www.w3.org/2001/XMLSchema" xmlns:xs="http://www.w3.org/2001/XMLSchema" xmlns:p="http://schemas.microsoft.com/office/2006/metadata/properties" xmlns:ns2="64eff3df-e3d6-48ed-978f-45ff25640900" xmlns:ns3="ff236c08-9611-4854-a4bb-16d44b7327b6" targetNamespace="http://schemas.microsoft.com/office/2006/metadata/properties" ma:root="true" ma:fieldsID="c02f4a560dbdabc0115429e529d2fd1b" ns2:_="" ns3:_="">
    <xsd:import namespace="64eff3df-e3d6-48ed-978f-45ff25640900"/>
    <xsd:import namespace="ff236c08-9611-4854-a4bb-16d44b7327b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Comme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ff3df-e3d6-48ed-978f-45ff256409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267be2-ffe6-46cd-94d9-2cfd9b1e6422}" ma:internalName="TaxCatchAll" ma:showField="CatchAllData" ma:web="64eff3df-e3d6-48ed-978f-45ff2564090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236c08-9611-4854-a4bb-16d44b7327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212af-5298-4b34-9fde-95afa33fa15c"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s xmlns="ff236c08-9611-4854-a4bb-16d44b7327b6" xsi:nil="true"/>
    <lcf76f155ced4ddcb4097134ff3c332f xmlns="ff236c08-9611-4854-a4bb-16d44b7327b6">
      <Terms xmlns="http://schemas.microsoft.com/office/infopath/2007/PartnerControls"/>
    </lcf76f155ced4ddcb4097134ff3c332f>
    <TaxCatchAll xmlns="64eff3df-e3d6-48ed-978f-45ff25640900" xsi:nil="true"/>
  </documentManagement>
</p:properties>
</file>

<file path=customXml/itemProps1.xml><?xml version="1.0" encoding="utf-8"?>
<ds:datastoreItem xmlns:ds="http://schemas.openxmlformats.org/officeDocument/2006/customXml" ds:itemID="{A5E16C96-BCBE-4B05-953C-5DB2C169B1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eff3df-e3d6-48ed-978f-45ff25640900"/>
    <ds:schemaRef ds:uri="ff236c08-9611-4854-a4bb-16d44b732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B72FDD-39E2-4A36-87D7-281A3F1E6836}">
  <ds:schemaRefs>
    <ds:schemaRef ds:uri="http://schemas.microsoft.com/sharepoint/v3/contenttype/forms"/>
  </ds:schemaRefs>
</ds:datastoreItem>
</file>

<file path=customXml/itemProps3.xml><?xml version="1.0" encoding="utf-8"?>
<ds:datastoreItem xmlns:ds="http://schemas.openxmlformats.org/officeDocument/2006/customXml" ds:itemID="{ABD106D6-48AE-41EB-BD2B-027220DA1F8E}">
  <ds:schemaRefs>
    <ds:schemaRef ds:uri="http://schemas.microsoft.com/office/2006/metadata/properties"/>
    <ds:schemaRef ds:uri="http://schemas.microsoft.com/office/infopath/2007/PartnerControls"/>
    <ds:schemaRef ds:uri="ff236c08-9611-4854-a4bb-16d44b7327b6"/>
    <ds:schemaRef ds:uri="64eff3df-e3d6-48ed-978f-45ff25640900"/>
  </ds:schemaRefs>
</ds:datastoreItem>
</file>

<file path=docProps/app.xml><?xml version="1.0" encoding="utf-8"?>
<Properties xmlns="http://schemas.openxmlformats.org/officeDocument/2006/extended-properties" xmlns:vt="http://schemas.openxmlformats.org/officeDocument/2006/docPropsVTypes">
  <TotalTime>2861</TotalTime>
  <Words>1170</Words>
  <Application>Microsoft Office PowerPoint</Application>
  <PresentationFormat>On-screen Show (4:3)</PresentationFormat>
  <Paragraphs>134</Paragraphs>
  <Slides>13</Slides>
  <Notes>13</Notes>
  <HiddenSlides>0</HiddenSlides>
  <MMClips>5</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Data representation: Weather icons</vt:lpstr>
      <vt:lpstr>Weather information</vt:lpstr>
      <vt:lpstr>Read aloud by Justin from Wooyal Dreaming</vt:lpstr>
      <vt:lpstr>Guess the weather 1</vt:lpstr>
      <vt:lpstr>Guess the weather 2</vt:lpstr>
      <vt:lpstr>Guess the weather 3</vt:lpstr>
      <vt:lpstr>Guess the weather 4</vt:lpstr>
      <vt:lpstr>Guess the weather 5</vt:lpstr>
      <vt:lpstr>Weather represented as sounds</vt:lpstr>
      <vt:lpstr>Seasons in Australia</vt:lpstr>
      <vt:lpstr>Clues to know when a new season was coming</vt:lpstr>
      <vt:lpstr>Exploring First Nations weather knowledge</vt:lpstr>
      <vt:lpstr>Kaurna Country: weather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dc:creator>
  <cp:lastModifiedBy>Martine Power</cp:lastModifiedBy>
  <cp:revision>697</cp:revision>
  <dcterms:created xsi:type="dcterms:W3CDTF">2023-10-11T21:00:06Z</dcterms:created>
  <dcterms:modified xsi:type="dcterms:W3CDTF">2024-03-25T02:55:53Z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c403f-62ba-48c5-b221-2519db7cca50_Enabled">
    <vt:lpwstr>true</vt:lpwstr>
  </property>
  <property fmtid="{D5CDD505-2E9C-101B-9397-08002B2CF9AE}" pid="3" name="MSIP_Label_513c403f-62ba-48c5-b221-2519db7cca50_SetDate">
    <vt:lpwstr>2023-10-16T06:08:06Z</vt:lpwstr>
  </property>
  <property fmtid="{D5CDD505-2E9C-101B-9397-08002B2CF9AE}" pid="4" name="MSIP_Label_513c403f-62ba-48c5-b221-2519db7cca50_Method">
    <vt:lpwstr>Standard</vt:lpwstr>
  </property>
  <property fmtid="{D5CDD505-2E9C-101B-9397-08002B2CF9AE}" pid="5" name="MSIP_Label_513c403f-62ba-48c5-b221-2519db7cca50_Name">
    <vt:lpwstr>OFFICIAL</vt:lpwstr>
  </property>
  <property fmtid="{D5CDD505-2E9C-101B-9397-08002B2CF9AE}" pid="6" name="MSIP_Label_513c403f-62ba-48c5-b221-2519db7cca50_SiteId">
    <vt:lpwstr>6cf76a3a-a824-4270-9200-3d71673ec678</vt:lpwstr>
  </property>
  <property fmtid="{D5CDD505-2E9C-101B-9397-08002B2CF9AE}" pid="7" name="MSIP_Label_513c403f-62ba-48c5-b221-2519db7cca50_ActionId">
    <vt:lpwstr>dc51e088-19ca-4301-a603-f3f8cfaac998</vt:lpwstr>
  </property>
  <property fmtid="{D5CDD505-2E9C-101B-9397-08002B2CF9AE}" pid="8" name="MSIP_Label_513c403f-62ba-48c5-b221-2519db7cca50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y fmtid="{D5CDD505-2E9C-101B-9397-08002B2CF9AE}" pid="11" name="Order">
    <vt:lpwstr>39568000.0000000</vt:lpwstr>
  </property>
  <property fmtid="{D5CDD505-2E9C-101B-9397-08002B2CF9AE}" pid="12" name="ContentTypeId">
    <vt:lpwstr>0x0101000810856600FD2D4391AFDDFCF33A69BD</vt:lpwstr>
  </property>
  <property fmtid="{D5CDD505-2E9C-101B-9397-08002B2CF9AE}" pid="13" name="MediaServiceImageTags">
    <vt:lpwstr/>
  </property>
</Properties>
</file>